
<file path=[Content_Types].xml><?xml version="1.0" encoding="utf-8"?>
<Types xmlns="http://schemas.openxmlformats.org/package/2006/content-types">
  <Default Extension="png" ContentType="image/png"/>
  <Default Extension="rels" ContentType="application/vnd.openxmlformats-package.relationships+xml"/>
  <Default Extension="ti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4"/>
  </p:sldMasterIdLst>
  <p:sldIdLst>
    <p:sldId id="256" r:id="rId5"/>
  </p:sldIdLst>
  <p:sldSz cx="30240288" cy="42840275"/>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A758C"/>
    <a:srgbClr val="F5F4F5"/>
    <a:srgbClr val="FFFFFF"/>
    <a:srgbClr val="EDEDED"/>
    <a:srgbClr val="EBE7E4"/>
    <a:srgbClr val="C7C7C7"/>
    <a:srgbClr val="E0ECE2"/>
    <a:srgbClr val="C2DAC6"/>
    <a:srgbClr val="F5F3F1"/>
    <a:srgbClr val="B74A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3" autoAdjust="0"/>
    <p:restoredTop sz="94660"/>
  </p:normalViewPr>
  <p:slideViewPr>
    <p:cSldViewPr snapToGrid="0">
      <p:cViewPr varScale="1">
        <p:scale>
          <a:sx n="16" d="100"/>
          <a:sy n="16" d="100"/>
        </p:scale>
        <p:origin x="3228" y="3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viewProps" Target="view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presProps" Target="presProps.xml"/><Relationship Id="rId5" Type="http://schemas.openxmlformats.org/officeDocument/2006/relationships/slide" Target="slides/slide1.xml"/><Relationship Id="rId4" Type="http://schemas.openxmlformats.org/officeDocument/2006/relationships/slideMaster" Target="slideMasters/slideMaster1.xml"/><Relationship Id="rId9"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2268022" y="7011132"/>
            <a:ext cx="25704245" cy="14914762"/>
          </a:xfrm>
        </p:spPr>
        <p:txBody>
          <a:bodyPr anchor="b"/>
          <a:lstStyle>
            <a:lvl1pPr algn="ctr">
              <a:defRPr sz="19843"/>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3780036" y="22501064"/>
            <a:ext cx="22680216" cy="10343147"/>
          </a:xfrm>
        </p:spPr>
        <p:txBody>
          <a:bodyPr/>
          <a:lstStyle>
            <a:lvl1pPr marL="0" indent="0" algn="ctr">
              <a:buNone/>
              <a:defRPr sz="7937"/>
            </a:lvl1pPr>
            <a:lvl2pPr marL="1512006" indent="0" algn="ctr">
              <a:buNone/>
              <a:defRPr sz="6614"/>
            </a:lvl2pPr>
            <a:lvl3pPr marL="3024012" indent="0" algn="ctr">
              <a:buNone/>
              <a:defRPr sz="5953"/>
            </a:lvl3pPr>
            <a:lvl4pPr marL="4536018" indent="0" algn="ctr">
              <a:buNone/>
              <a:defRPr sz="5291"/>
            </a:lvl4pPr>
            <a:lvl5pPr marL="6048024" indent="0" algn="ctr">
              <a:buNone/>
              <a:defRPr sz="5291"/>
            </a:lvl5pPr>
            <a:lvl6pPr marL="7560031" indent="0" algn="ctr">
              <a:buNone/>
              <a:defRPr sz="5291"/>
            </a:lvl6pPr>
            <a:lvl7pPr marL="9072037" indent="0" algn="ctr">
              <a:buNone/>
              <a:defRPr sz="5291"/>
            </a:lvl7pPr>
            <a:lvl8pPr marL="10584043" indent="0" algn="ctr">
              <a:buNone/>
              <a:defRPr sz="5291"/>
            </a:lvl8pPr>
            <a:lvl9pPr marL="12096049" indent="0" algn="ctr">
              <a:buNone/>
              <a:defRPr sz="5291"/>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58B29C85-961F-4FE4-A508-8359E21D0F10}" type="datetimeFigureOut">
              <a:rPr lang="en-US" smtClean="0"/>
              <a:t>31-Mar-25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BFB88-4EAB-4403-B38F-EF5C430766B8}" type="slidenum">
              <a:rPr lang="en-US" smtClean="0"/>
              <a:t>‹#›</a:t>
            </a:fld>
            <a:endParaRPr lang="en-US"/>
          </a:p>
        </p:txBody>
      </p:sp>
    </p:spTree>
    <p:extLst>
      <p:ext uri="{BB962C8B-B14F-4D97-AF65-F5344CB8AC3E}">
        <p14:creationId xmlns:p14="http://schemas.microsoft.com/office/powerpoint/2010/main" val="25636654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8B29C85-961F-4FE4-A508-8359E21D0F10}" type="datetimeFigureOut">
              <a:rPr lang="en-US" smtClean="0"/>
              <a:t>31-Mar-25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BFB88-4EAB-4403-B38F-EF5C430766B8}" type="slidenum">
              <a:rPr lang="en-US" smtClean="0"/>
              <a:t>‹#›</a:t>
            </a:fld>
            <a:endParaRPr lang="en-US"/>
          </a:p>
        </p:txBody>
      </p:sp>
    </p:spTree>
    <p:extLst>
      <p:ext uri="{BB962C8B-B14F-4D97-AF65-F5344CB8AC3E}">
        <p14:creationId xmlns:p14="http://schemas.microsoft.com/office/powerpoint/2010/main" val="2005172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40708" y="2280848"/>
            <a:ext cx="6520562" cy="36305153"/>
          </a:xfrm>
        </p:spPr>
        <p:txBody>
          <a:bodyPr vert="eaVert"/>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2079021" y="2280848"/>
            <a:ext cx="19183683" cy="36305153"/>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8B29C85-961F-4FE4-A508-8359E21D0F10}" type="datetimeFigureOut">
              <a:rPr lang="en-US" smtClean="0"/>
              <a:t>31-Mar-25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BFB88-4EAB-4403-B38F-EF5C430766B8}" type="slidenum">
              <a:rPr lang="en-US" smtClean="0"/>
              <a:t>‹#›</a:t>
            </a:fld>
            <a:endParaRPr lang="en-US"/>
          </a:p>
        </p:txBody>
      </p:sp>
    </p:spTree>
    <p:extLst>
      <p:ext uri="{BB962C8B-B14F-4D97-AF65-F5344CB8AC3E}">
        <p14:creationId xmlns:p14="http://schemas.microsoft.com/office/powerpoint/2010/main" val="262489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58B29C85-961F-4FE4-A508-8359E21D0F10}" type="datetimeFigureOut">
              <a:rPr lang="en-US" smtClean="0"/>
              <a:t>31-Mar-25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BFB88-4EAB-4403-B38F-EF5C430766B8}" type="slidenum">
              <a:rPr lang="en-US" smtClean="0"/>
              <a:t>‹#›</a:t>
            </a:fld>
            <a:endParaRPr lang="en-US"/>
          </a:p>
        </p:txBody>
      </p:sp>
    </p:spTree>
    <p:extLst>
      <p:ext uri="{BB962C8B-B14F-4D97-AF65-F5344CB8AC3E}">
        <p14:creationId xmlns:p14="http://schemas.microsoft.com/office/powerpoint/2010/main" val="41343962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2063272" y="10680331"/>
            <a:ext cx="26082248" cy="17820361"/>
          </a:xfrm>
        </p:spPr>
        <p:txBody>
          <a:bodyPr anchor="b"/>
          <a:lstStyle>
            <a:lvl1pPr>
              <a:defRPr sz="19843"/>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2063272" y="28669280"/>
            <a:ext cx="26082248" cy="9371307"/>
          </a:xfrm>
        </p:spPr>
        <p:txBody>
          <a:bodyPr/>
          <a:lstStyle>
            <a:lvl1pPr marL="0" indent="0">
              <a:buNone/>
              <a:defRPr sz="7937">
                <a:solidFill>
                  <a:schemeClr val="tx1"/>
                </a:solidFill>
              </a:defRPr>
            </a:lvl1pPr>
            <a:lvl2pPr marL="1512006" indent="0">
              <a:buNone/>
              <a:defRPr sz="6614">
                <a:solidFill>
                  <a:schemeClr val="tx1">
                    <a:tint val="75000"/>
                  </a:schemeClr>
                </a:solidFill>
              </a:defRPr>
            </a:lvl2pPr>
            <a:lvl3pPr marL="3024012" indent="0">
              <a:buNone/>
              <a:defRPr sz="5953">
                <a:solidFill>
                  <a:schemeClr val="tx1">
                    <a:tint val="75000"/>
                  </a:schemeClr>
                </a:solidFill>
              </a:defRPr>
            </a:lvl3pPr>
            <a:lvl4pPr marL="4536018" indent="0">
              <a:buNone/>
              <a:defRPr sz="5291">
                <a:solidFill>
                  <a:schemeClr val="tx1">
                    <a:tint val="75000"/>
                  </a:schemeClr>
                </a:solidFill>
              </a:defRPr>
            </a:lvl4pPr>
            <a:lvl5pPr marL="6048024" indent="0">
              <a:buNone/>
              <a:defRPr sz="5291">
                <a:solidFill>
                  <a:schemeClr val="tx1">
                    <a:tint val="75000"/>
                  </a:schemeClr>
                </a:solidFill>
              </a:defRPr>
            </a:lvl5pPr>
            <a:lvl6pPr marL="7560031" indent="0">
              <a:buNone/>
              <a:defRPr sz="5291">
                <a:solidFill>
                  <a:schemeClr val="tx1">
                    <a:tint val="75000"/>
                  </a:schemeClr>
                </a:solidFill>
              </a:defRPr>
            </a:lvl6pPr>
            <a:lvl7pPr marL="9072037" indent="0">
              <a:buNone/>
              <a:defRPr sz="5291">
                <a:solidFill>
                  <a:schemeClr val="tx1">
                    <a:tint val="75000"/>
                  </a:schemeClr>
                </a:solidFill>
              </a:defRPr>
            </a:lvl7pPr>
            <a:lvl8pPr marL="10584043" indent="0">
              <a:buNone/>
              <a:defRPr sz="5291">
                <a:solidFill>
                  <a:schemeClr val="tx1">
                    <a:tint val="75000"/>
                  </a:schemeClr>
                </a:solidFill>
              </a:defRPr>
            </a:lvl8pPr>
            <a:lvl9pPr marL="12096049" indent="0">
              <a:buNone/>
              <a:defRPr sz="5291">
                <a:solidFill>
                  <a:schemeClr val="tx1">
                    <a:tint val="75000"/>
                  </a:schemeClr>
                </a:solidFill>
              </a:defRPr>
            </a:lvl9pPr>
          </a:lstStyle>
          <a:p>
            <a:pPr lvl="0"/>
            <a:r>
              <a:rPr lang="it-IT"/>
              <a:t>Fare clic per modificare gli stili del testo dello schema</a:t>
            </a:r>
          </a:p>
        </p:txBody>
      </p:sp>
      <p:sp>
        <p:nvSpPr>
          <p:cNvPr id="4" name="Date Placeholder 3"/>
          <p:cNvSpPr>
            <a:spLocks noGrp="1"/>
          </p:cNvSpPr>
          <p:nvPr>
            <p:ph type="dt" sz="half" idx="10"/>
          </p:nvPr>
        </p:nvSpPr>
        <p:spPr/>
        <p:txBody>
          <a:bodyPr/>
          <a:lstStyle/>
          <a:p>
            <a:fld id="{58B29C85-961F-4FE4-A508-8359E21D0F10}" type="datetimeFigureOut">
              <a:rPr lang="en-US" smtClean="0"/>
              <a:t>31-Mar-25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BFB88-4EAB-4403-B38F-EF5C430766B8}" type="slidenum">
              <a:rPr lang="en-US" smtClean="0"/>
              <a:t>‹#›</a:t>
            </a:fld>
            <a:endParaRPr lang="en-US"/>
          </a:p>
        </p:txBody>
      </p:sp>
    </p:spTree>
    <p:extLst>
      <p:ext uri="{BB962C8B-B14F-4D97-AF65-F5344CB8AC3E}">
        <p14:creationId xmlns:p14="http://schemas.microsoft.com/office/powerpoint/2010/main" val="30327142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2079020" y="11404240"/>
            <a:ext cx="12852122" cy="2718176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15309146" y="11404240"/>
            <a:ext cx="12852122" cy="27181761"/>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58B29C85-961F-4FE4-A508-8359E21D0F10}" type="datetimeFigureOut">
              <a:rPr lang="en-US" smtClean="0"/>
              <a:t>31-Mar-25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BFB88-4EAB-4403-B38F-EF5C430766B8}" type="slidenum">
              <a:rPr lang="en-US" smtClean="0"/>
              <a:t>‹#›</a:t>
            </a:fld>
            <a:endParaRPr lang="en-US"/>
          </a:p>
        </p:txBody>
      </p:sp>
    </p:spTree>
    <p:extLst>
      <p:ext uri="{BB962C8B-B14F-4D97-AF65-F5344CB8AC3E}">
        <p14:creationId xmlns:p14="http://schemas.microsoft.com/office/powerpoint/2010/main" val="2537572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a:xfrm>
            <a:off x="2082959" y="2280857"/>
            <a:ext cx="26082248" cy="8280473"/>
          </a:xfrm>
        </p:spPr>
        <p:txBody>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082962" y="10501820"/>
            <a:ext cx="12793057" cy="5146780"/>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it-IT"/>
              <a:t>Fare clic per modificare gli stili del testo dello schema</a:t>
            </a:r>
          </a:p>
        </p:txBody>
      </p:sp>
      <p:sp>
        <p:nvSpPr>
          <p:cNvPr id="4" name="Content Placeholder 3"/>
          <p:cNvSpPr>
            <a:spLocks noGrp="1"/>
          </p:cNvSpPr>
          <p:nvPr>
            <p:ph sz="half" idx="2"/>
          </p:nvPr>
        </p:nvSpPr>
        <p:spPr>
          <a:xfrm>
            <a:off x="2082962" y="15648601"/>
            <a:ext cx="12793057" cy="2301673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15309148" y="10501820"/>
            <a:ext cx="12856061" cy="5146780"/>
          </a:xfrm>
        </p:spPr>
        <p:txBody>
          <a:bodyPr anchor="b"/>
          <a:lstStyle>
            <a:lvl1pPr marL="0" indent="0">
              <a:buNone/>
              <a:defRPr sz="7937" b="1"/>
            </a:lvl1pPr>
            <a:lvl2pPr marL="1512006" indent="0">
              <a:buNone/>
              <a:defRPr sz="6614" b="1"/>
            </a:lvl2pPr>
            <a:lvl3pPr marL="3024012" indent="0">
              <a:buNone/>
              <a:defRPr sz="5953" b="1"/>
            </a:lvl3pPr>
            <a:lvl4pPr marL="4536018" indent="0">
              <a:buNone/>
              <a:defRPr sz="5291" b="1"/>
            </a:lvl4pPr>
            <a:lvl5pPr marL="6048024" indent="0">
              <a:buNone/>
              <a:defRPr sz="5291" b="1"/>
            </a:lvl5pPr>
            <a:lvl6pPr marL="7560031" indent="0">
              <a:buNone/>
              <a:defRPr sz="5291" b="1"/>
            </a:lvl6pPr>
            <a:lvl7pPr marL="9072037" indent="0">
              <a:buNone/>
              <a:defRPr sz="5291" b="1"/>
            </a:lvl7pPr>
            <a:lvl8pPr marL="10584043" indent="0">
              <a:buNone/>
              <a:defRPr sz="5291" b="1"/>
            </a:lvl8pPr>
            <a:lvl9pPr marL="12096049" indent="0">
              <a:buNone/>
              <a:defRPr sz="5291" b="1"/>
            </a:lvl9pPr>
          </a:lstStyle>
          <a:p>
            <a:pPr lvl="0"/>
            <a:r>
              <a:rPr lang="it-IT"/>
              <a:t>Fare clic per modificare gli stili del testo dello schema</a:t>
            </a:r>
          </a:p>
        </p:txBody>
      </p:sp>
      <p:sp>
        <p:nvSpPr>
          <p:cNvPr id="6" name="Content Placeholder 5"/>
          <p:cNvSpPr>
            <a:spLocks noGrp="1"/>
          </p:cNvSpPr>
          <p:nvPr>
            <p:ph sz="quarter" idx="4"/>
          </p:nvPr>
        </p:nvSpPr>
        <p:spPr>
          <a:xfrm>
            <a:off x="15309148" y="15648601"/>
            <a:ext cx="12856061" cy="23016734"/>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58B29C85-961F-4FE4-A508-8359E21D0F10}" type="datetimeFigureOut">
              <a:rPr lang="en-US" smtClean="0"/>
              <a:t>31-Mar-25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BFB88-4EAB-4403-B38F-EF5C430766B8}" type="slidenum">
              <a:rPr lang="en-US" smtClean="0"/>
              <a:t>‹#›</a:t>
            </a:fld>
            <a:endParaRPr lang="en-US"/>
          </a:p>
        </p:txBody>
      </p:sp>
    </p:spTree>
    <p:extLst>
      <p:ext uri="{BB962C8B-B14F-4D97-AF65-F5344CB8AC3E}">
        <p14:creationId xmlns:p14="http://schemas.microsoft.com/office/powerpoint/2010/main" val="8704691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Date Placeholder 2"/>
          <p:cNvSpPr>
            <a:spLocks noGrp="1"/>
          </p:cNvSpPr>
          <p:nvPr>
            <p:ph type="dt" sz="half" idx="10"/>
          </p:nvPr>
        </p:nvSpPr>
        <p:spPr/>
        <p:txBody>
          <a:bodyPr/>
          <a:lstStyle/>
          <a:p>
            <a:fld id="{58B29C85-961F-4FE4-A508-8359E21D0F10}" type="datetimeFigureOut">
              <a:rPr lang="en-US" smtClean="0"/>
              <a:t>31-Mar-25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BFB88-4EAB-4403-B38F-EF5C430766B8}" type="slidenum">
              <a:rPr lang="en-US" smtClean="0"/>
              <a:t>‹#›</a:t>
            </a:fld>
            <a:endParaRPr lang="en-US"/>
          </a:p>
        </p:txBody>
      </p:sp>
    </p:spTree>
    <p:extLst>
      <p:ext uri="{BB962C8B-B14F-4D97-AF65-F5344CB8AC3E}">
        <p14:creationId xmlns:p14="http://schemas.microsoft.com/office/powerpoint/2010/main" val="20608183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B29C85-961F-4FE4-A508-8359E21D0F10}" type="datetimeFigureOut">
              <a:rPr lang="en-US" smtClean="0"/>
              <a:t>31-Mar-25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BFB88-4EAB-4403-B38F-EF5C430766B8}" type="slidenum">
              <a:rPr lang="en-US" smtClean="0"/>
              <a:t>‹#›</a:t>
            </a:fld>
            <a:endParaRPr lang="en-US"/>
          </a:p>
        </p:txBody>
      </p:sp>
    </p:spTree>
    <p:extLst>
      <p:ext uri="{BB962C8B-B14F-4D97-AF65-F5344CB8AC3E}">
        <p14:creationId xmlns:p14="http://schemas.microsoft.com/office/powerpoint/2010/main" val="845536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082959" y="2856018"/>
            <a:ext cx="9753280" cy="9996064"/>
          </a:xfrm>
        </p:spPr>
        <p:txBody>
          <a:bodyPr anchor="b"/>
          <a:lstStyle>
            <a:lvl1pPr>
              <a:defRPr sz="10583"/>
            </a:lvl1pPr>
          </a:lstStyle>
          <a:p>
            <a:r>
              <a:rPr lang="it-IT"/>
              <a:t>Fare clic per modificare lo stile del titolo dello schema</a:t>
            </a:r>
            <a:endParaRPr lang="en-US" dirty="0"/>
          </a:p>
        </p:txBody>
      </p:sp>
      <p:sp>
        <p:nvSpPr>
          <p:cNvPr id="3" name="Content Placeholder 2"/>
          <p:cNvSpPr>
            <a:spLocks noGrp="1"/>
          </p:cNvSpPr>
          <p:nvPr>
            <p:ph idx="1"/>
          </p:nvPr>
        </p:nvSpPr>
        <p:spPr>
          <a:xfrm>
            <a:off x="12856061" y="6168216"/>
            <a:ext cx="15309146" cy="30444362"/>
          </a:xfrm>
        </p:spPr>
        <p:txBody>
          <a:bodyPr/>
          <a:lstStyle>
            <a:lvl1pPr>
              <a:defRPr sz="10583"/>
            </a:lvl1pPr>
            <a:lvl2pPr>
              <a:defRPr sz="9260"/>
            </a:lvl2pPr>
            <a:lvl3pPr>
              <a:defRPr sz="7937"/>
            </a:lvl3pPr>
            <a:lvl4pPr>
              <a:defRPr sz="6614"/>
            </a:lvl4pPr>
            <a:lvl5pPr>
              <a:defRPr sz="6614"/>
            </a:lvl5pPr>
            <a:lvl6pPr>
              <a:defRPr sz="6614"/>
            </a:lvl6pPr>
            <a:lvl7pPr>
              <a:defRPr sz="6614"/>
            </a:lvl7pPr>
            <a:lvl8pPr>
              <a:defRPr sz="6614"/>
            </a:lvl8pPr>
            <a:lvl9pPr>
              <a:defRPr sz="6614"/>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2082959" y="12852082"/>
            <a:ext cx="9753280" cy="23810073"/>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8B29C85-961F-4FE4-A508-8359E21D0F10}" type="datetimeFigureOut">
              <a:rPr lang="en-US" smtClean="0"/>
              <a:t>31-Mar-25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BFB88-4EAB-4403-B38F-EF5C430766B8}" type="slidenum">
              <a:rPr lang="en-US" smtClean="0"/>
              <a:t>‹#›</a:t>
            </a:fld>
            <a:endParaRPr lang="en-US"/>
          </a:p>
        </p:txBody>
      </p:sp>
    </p:spTree>
    <p:extLst>
      <p:ext uri="{BB962C8B-B14F-4D97-AF65-F5344CB8AC3E}">
        <p14:creationId xmlns:p14="http://schemas.microsoft.com/office/powerpoint/2010/main" val="2172349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2082959" y="2856018"/>
            <a:ext cx="9753280" cy="9996064"/>
          </a:xfrm>
        </p:spPr>
        <p:txBody>
          <a:bodyPr anchor="b"/>
          <a:lstStyle>
            <a:lvl1pPr>
              <a:defRPr sz="10583"/>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2856061" y="6168216"/>
            <a:ext cx="15309146" cy="30444362"/>
          </a:xfrm>
        </p:spPr>
        <p:txBody>
          <a:bodyPr anchor="t"/>
          <a:lstStyle>
            <a:lvl1pPr marL="0" indent="0">
              <a:buNone/>
              <a:defRPr sz="10583"/>
            </a:lvl1pPr>
            <a:lvl2pPr marL="1512006" indent="0">
              <a:buNone/>
              <a:defRPr sz="9260"/>
            </a:lvl2pPr>
            <a:lvl3pPr marL="3024012" indent="0">
              <a:buNone/>
              <a:defRPr sz="7937"/>
            </a:lvl3pPr>
            <a:lvl4pPr marL="4536018" indent="0">
              <a:buNone/>
              <a:defRPr sz="6614"/>
            </a:lvl4pPr>
            <a:lvl5pPr marL="6048024" indent="0">
              <a:buNone/>
              <a:defRPr sz="6614"/>
            </a:lvl5pPr>
            <a:lvl6pPr marL="7560031" indent="0">
              <a:buNone/>
              <a:defRPr sz="6614"/>
            </a:lvl6pPr>
            <a:lvl7pPr marL="9072037" indent="0">
              <a:buNone/>
              <a:defRPr sz="6614"/>
            </a:lvl7pPr>
            <a:lvl8pPr marL="10584043" indent="0">
              <a:buNone/>
              <a:defRPr sz="6614"/>
            </a:lvl8pPr>
            <a:lvl9pPr marL="12096049" indent="0">
              <a:buNone/>
              <a:defRPr sz="6614"/>
            </a:lvl9pPr>
          </a:lstStyle>
          <a:p>
            <a:r>
              <a:rPr lang="it-IT"/>
              <a:t>Fare clic sull'icona per inserire un'immagine</a:t>
            </a:r>
            <a:endParaRPr lang="en-US" dirty="0"/>
          </a:p>
        </p:txBody>
      </p:sp>
      <p:sp>
        <p:nvSpPr>
          <p:cNvPr id="4" name="Text Placeholder 3"/>
          <p:cNvSpPr>
            <a:spLocks noGrp="1"/>
          </p:cNvSpPr>
          <p:nvPr>
            <p:ph type="body" sz="half" idx="2"/>
          </p:nvPr>
        </p:nvSpPr>
        <p:spPr>
          <a:xfrm>
            <a:off x="2082959" y="12852082"/>
            <a:ext cx="9753280" cy="23810073"/>
          </a:xfrm>
        </p:spPr>
        <p:txBody>
          <a:bodyPr/>
          <a:lstStyle>
            <a:lvl1pPr marL="0" indent="0">
              <a:buNone/>
              <a:defRPr sz="5291"/>
            </a:lvl1pPr>
            <a:lvl2pPr marL="1512006" indent="0">
              <a:buNone/>
              <a:defRPr sz="4630"/>
            </a:lvl2pPr>
            <a:lvl3pPr marL="3024012" indent="0">
              <a:buNone/>
              <a:defRPr sz="3969"/>
            </a:lvl3pPr>
            <a:lvl4pPr marL="4536018" indent="0">
              <a:buNone/>
              <a:defRPr sz="3307"/>
            </a:lvl4pPr>
            <a:lvl5pPr marL="6048024" indent="0">
              <a:buNone/>
              <a:defRPr sz="3307"/>
            </a:lvl5pPr>
            <a:lvl6pPr marL="7560031" indent="0">
              <a:buNone/>
              <a:defRPr sz="3307"/>
            </a:lvl6pPr>
            <a:lvl7pPr marL="9072037" indent="0">
              <a:buNone/>
              <a:defRPr sz="3307"/>
            </a:lvl7pPr>
            <a:lvl8pPr marL="10584043" indent="0">
              <a:buNone/>
              <a:defRPr sz="3307"/>
            </a:lvl8pPr>
            <a:lvl9pPr marL="12096049" indent="0">
              <a:buNone/>
              <a:defRPr sz="3307"/>
            </a:lvl9pPr>
          </a:lstStyle>
          <a:p>
            <a:pPr lvl="0"/>
            <a:r>
              <a:rPr lang="it-IT"/>
              <a:t>Fare clic per modificare gli stili del testo dello schema</a:t>
            </a:r>
          </a:p>
        </p:txBody>
      </p:sp>
      <p:sp>
        <p:nvSpPr>
          <p:cNvPr id="5" name="Date Placeholder 4"/>
          <p:cNvSpPr>
            <a:spLocks noGrp="1"/>
          </p:cNvSpPr>
          <p:nvPr>
            <p:ph type="dt" sz="half" idx="10"/>
          </p:nvPr>
        </p:nvSpPr>
        <p:spPr/>
        <p:txBody>
          <a:bodyPr/>
          <a:lstStyle/>
          <a:p>
            <a:fld id="{58B29C85-961F-4FE4-A508-8359E21D0F10}" type="datetimeFigureOut">
              <a:rPr lang="en-US" smtClean="0"/>
              <a:t>31-Mar-25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BFB88-4EAB-4403-B38F-EF5C430766B8}" type="slidenum">
              <a:rPr lang="en-US" smtClean="0"/>
              <a:t>‹#›</a:t>
            </a:fld>
            <a:endParaRPr lang="en-US"/>
          </a:p>
        </p:txBody>
      </p:sp>
    </p:spTree>
    <p:extLst>
      <p:ext uri="{BB962C8B-B14F-4D97-AF65-F5344CB8AC3E}">
        <p14:creationId xmlns:p14="http://schemas.microsoft.com/office/powerpoint/2010/main" val="21682754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79020" y="2280857"/>
            <a:ext cx="26082248" cy="8280473"/>
          </a:xfrm>
          <a:prstGeom prst="rect">
            <a:avLst/>
          </a:prstGeom>
        </p:spPr>
        <p:txBody>
          <a:bodyPr vert="horz" lIns="91440" tIns="45720" rIns="91440" bIns="45720" rtlCol="0" anchor="ctr">
            <a:norm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2079020" y="11404240"/>
            <a:ext cx="26082248" cy="27181761"/>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a:off x="2079020" y="39706598"/>
            <a:ext cx="6804065" cy="2280848"/>
          </a:xfrm>
          <a:prstGeom prst="rect">
            <a:avLst/>
          </a:prstGeom>
        </p:spPr>
        <p:txBody>
          <a:bodyPr vert="horz" lIns="91440" tIns="45720" rIns="91440" bIns="45720" rtlCol="0" anchor="ctr"/>
          <a:lstStyle>
            <a:lvl1pPr algn="l">
              <a:defRPr sz="3969">
                <a:solidFill>
                  <a:schemeClr val="tx1">
                    <a:tint val="75000"/>
                  </a:schemeClr>
                </a:solidFill>
              </a:defRPr>
            </a:lvl1pPr>
          </a:lstStyle>
          <a:p>
            <a:fld id="{58B29C85-961F-4FE4-A508-8359E21D0F10}" type="datetimeFigureOut">
              <a:rPr lang="en-US" smtClean="0"/>
              <a:t>31-Mar-25</a:t>
            </a:fld>
            <a:endParaRPr lang="en-US"/>
          </a:p>
        </p:txBody>
      </p:sp>
      <p:sp>
        <p:nvSpPr>
          <p:cNvPr id="5" name="Footer Placeholder 4"/>
          <p:cNvSpPr>
            <a:spLocks noGrp="1"/>
          </p:cNvSpPr>
          <p:nvPr>
            <p:ph type="ftr" sz="quarter" idx="3"/>
          </p:nvPr>
        </p:nvSpPr>
        <p:spPr>
          <a:xfrm>
            <a:off x="10017096" y="39706598"/>
            <a:ext cx="10206097" cy="2280848"/>
          </a:xfrm>
          <a:prstGeom prst="rect">
            <a:avLst/>
          </a:prstGeom>
        </p:spPr>
        <p:txBody>
          <a:bodyPr vert="horz" lIns="91440" tIns="45720" rIns="91440" bIns="45720" rtlCol="0" anchor="ctr"/>
          <a:lstStyle>
            <a:lvl1pPr algn="ctr">
              <a:defRPr sz="3969">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57203" y="39706598"/>
            <a:ext cx="6804065" cy="2280848"/>
          </a:xfrm>
          <a:prstGeom prst="rect">
            <a:avLst/>
          </a:prstGeom>
        </p:spPr>
        <p:txBody>
          <a:bodyPr vert="horz" lIns="91440" tIns="45720" rIns="91440" bIns="45720" rtlCol="0" anchor="ctr"/>
          <a:lstStyle>
            <a:lvl1pPr algn="r">
              <a:defRPr sz="3969">
                <a:solidFill>
                  <a:schemeClr val="tx1">
                    <a:tint val="75000"/>
                  </a:schemeClr>
                </a:solidFill>
              </a:defRPr>
            </a:lvl1pPr>
          </a:lstStyle>
          <a:p>
            <a:fld id="{DDFBFB88-4EAB-4403-B38F-EF5C430766B8}" type="slidenum">
              <a:rPr lang="en-US" smtClean="0"/>
              <a:t>‹#›</a:t>
            </a:fld>
            <a:endParaRPr lang="en-US"/>
          </a:p>
        </p:txBody>
      </p:sp>
    </p:spTree>
    <p:extLst>
      <p:ext uri="{BB962C8B-B14F-4D97-AF65-F5344CB8AC3E}">
        <p14:creationId xmlns:p14="http://schemas.microsoft.com/office/powerpoint/2010/main" val="401521630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3024012" rtl="0" eaLnBrk="1" latinLnBrk="0" hangingPunct="1">
        <a:lnSpc>
          <a:spcPct val="90000"/>
        </a:lnSpc>
        <a:spcBef>
          <a:spcPct val="0"/>
        </a:spcBef>
        <a:buNone/>
        <a:defRPr sz="14551" kern="1200">
          <a:solidFill>
            <a:schemeClr val="tx1"/>
          </a:solidFill>
          <a:latin typeface="+mj-lt"/>
          <a:ea typeface="+mj-ea"/>
          <a:cs typeface="+mj-cs"/>
        </a:defRPr>
      </a:lvl1pPr>
    </p:titleStyle>
    <p:bodyStyle>
      <a:lvl1pPr marL="756003" indent="-756003" algn="l" defTabSz="3024012" rtl="0" eaLnBrk="1" latinLnBrk="0" hangingPunct="1">
        <a:lnSpc>
          <a:spcPct val="90000"/>
        </a:lnSpc>
        <a:spcBef>
          <a:spcPts val="3307"/>
        </a:spcBef>
        <a:buFont typeface="Arial" panose="020B0604020202020204" pitchFamily="34" charset="0"/>
        <a:buChar char="•"/>
        <a:defRPr sz="9260" kern="1200">
          <a:solidFill>
            <a:schemeClr val="tx1"/>
          </a:solidFill>
          <a:latin typeface="+mn-lt"/>
          <a:ea typeface="+mn-ea"/>
          <a:cs typeface="+mn-cs"/>
        </a:defRPr>
      </a:lvl1pPr>
      <a:lvl2pPr marL="2268009" indent="-756003" algn="l" defTabSz="3024012" rtl="0" eaLnBrk="1" latinLnBrk="0" hangingPunct="1">
        <a:lnSpc>
          <a:spcPct val="90000"/>
        </a:lnSpc>
        <a:spcBef>
          <a:spcPts val="1654"/>
        </a:spcBef>
        <a:buFont typeface="Arial" panose="020B0604020202020204" pitchFamily="34" charset="0"/>
        <a:buChar char="•"/>
        <a:defRPr sz="7937" kern="1200">
          <a:solidFill>
            <a:schemeClr val="tx1"/>
          </a:solidFill>
          <a:latin typeface="+mn-lt"/>
          <a:ea typeface="+mn-ea"/>
          <a:cs typeface="+mn-cs"/>
        </a:defRPr>
      </a:lvl2pPr>
      <a:lvl3pPr marL="3780015" indent="-756003" algn="l" defTabSz="3024012" rtl="0" eaLnBrk="1" latinLnBrk="0" hangingPunct="1">
        <a:lnSpc>
          <a:spcPct val="90000"/>
        </a:lnSpc>
        <a:spcBef>
          <a:spcPts val="1654"/>
        </a:spcBef>
        <a:buFont typeface="Arial" panose="020B0604020202020204" pitchFamily="34" charset="0"/>
        <a:buChar char="•"/>
        <a:defRPr sz="6614" kern="1200">
          <a:solidFill>
            <a:schemeClr val="tx1"/>
          </a:solidFill>
          <a:latin typeface="+mn-lt"/>
          <a:ea typeface="+mn-ea"/>
          <a:cs typeface="+mn-cs"/>
        </a:defRPr>
      </a:lvl3pPr>
      <a:lvl4pPr marL="5292021"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4pPr>
      <a:lvl5pPr marL="6804028"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5pPr>
      <a:lvl6pPr marL="8316034"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6pPr>
      <a:lvl7pPr marL="9828040"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7pPr>
      <a:lvl8pPr marL="11340046"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8pPr>
      <a:lvl9pPr marL="12852052" indent="-756003" algn="l" defTabSz="3024012" rtl="0" eaLnBrk="1" latinLnBrk="0" hangingPunct="1">
        <a:lnSpc>
          <a:spcPct val="90000"/>
        </a:lnSpc>
        <a:spcBef>
          <a:spcPts val="1654"/>
        </a:spcBef>
        <a:buFont typeface="Arial" panose="020B0604020202020204" pitchFamily="34" charset="0"/>
        <a:buChar char="•"/>
        <a:defRPr sz="5953" kern="1200">
          <a:solidFill>
            <a:schemeClr val="tx1"/>
          </a:solidFill>
          <a:latin typeface="+mn-lt"/>
          <a:ea typeface="+mn-ea"/>
          <a:cs typeface="+mn-cs"/>
        </a:defRPr>
      </a:lvl9pPr>
    </p:bodyStyle>
    <p:otherStyle>
      <a:defPPr>
        <a:defRPr lang="en-US"/>
      </a:defPPr>
      <a:lvl1pPr marL="0" algn="l" defTabSz="3024012" rtl="0" eaLnBrk="1" latinLnBrk="0" hangingPunct="1">
        <a:defRPr sz="5953" kern="1200">
          <a:solidFill>
            <a:schemeClr val="tx1"/>
          </a:solidFill>
          <a:latin typeface="+mn-lt"/>
          <a:ea typeface="+mn-ea"/>
          <a:cs typeface="+mn-cs"/>
        </a:defRPr>
      </a:lvl1pPr>
      <a:lvl2pPr marL="1512006" algn="l" defTabSz="3024012" rtl="0" eaLnBrk="1" latinLnBrk="0" hangingPunct="1">
        <a:defRPr sz="5953" kern="1200">
          <a:solidFill>
            <a:schemeClr val="tx1"/>
          </a:solidFill>
          <a:latin typeface="+mn-lt"/>
          <a:ea typeface="+mn-ea"/>
          <a:cs typeface="+mn-cs"/>
        </a:defRPr>
      </a:lvl2pPr>
      <a:lvl3pPr marL="3024012" algn="l" defTabSz="3024012" rtl="0" eaLnBrk="1" latinLnBrk="0" hangingPunct="1">
        <a:defRPr sz="5953" kern="1200">
          <a:solidFill>
            <a:schemeClr val="tx1"/>
          </a:solidFill>
          <a:latin typeface="+mn-lt"/>
          <a:ea typeface="+mn-ea"/>
          <a:cs typeface="+mn-cs"/>
        </a:defRPr>
      </a:lvl3pPr>
      <a:lvl4pPr marL="4536018" algn="l" defTabSz="3024012" rtl="0" eaLnBrk="1" latinLnBrk="0" hangingPunct="1">
        <a:defRPr sz="5953" kern="1200">
          <a:solidFill>
            <a:schemeClr val="tx1"/>
          </a:solidFill>
          <a:latin typeface="+mn-lt"/>
          <a:ea typeface="+mn-ea"/>
          <a:cs typeface="+mn-cs"/>
        </a:defRPr>
      </a:lvl4pPr>
      <a:lvl5pPr marL="6048024" algn="l" defTabSz="3024012" rtl="0" eaLnBrk="1" latinLnBrk="0" hangingPunct="1">
        <a:defRPr sz="5953" kern="1200">
          <a:solidFill>
            <a:schemeClr val="tx1"/>
          </a:solidFill>
          <a:latin typeface="+mn-lt"/>
          <a:ea typeface="+mn-ea"/>
          <a:cs typeface="+mn-cs"/>
        </a:defRPr>
      </a:lvl5pPr>
      <a:lvl6pPr marL="7560031" algn="l" defTabSz="3024012" rtl="0" eaLnBrk="1" latinLnBrk="0" hangingPunct="1">
        <a:defRPr sz="5953" kern="1200">
          <a:solidFill>
            <a:schemeClr val="tx1"/>
          </a:solidFill>
          <a:latin typeface="+mn-lt"/>
          <a:ea typeface="+mn-ea"/>
          <a:cs typeface="+mn-cs"/>
        </a:defRPr>
      </a:lvl6pPr>
      <a:lvl7pPr marL="9072037" algn="l" defTabSz="3024012" rtl="0" eaLnBrk="1" latinLnBrk="0" hangingPunct="1">
        <a:defRPr sz="5953" kern="1200">
          <a:solidFill>
            <a:schemeClr val="tx1"/>
          </a:solidFill>
          <a:latin typeface="+mn-lt"/>
          <a:ea typeface="+mn-ea"/>
          <a:cs typeface="+mn-cs"/>
        </a:defRPr>
      </a:lvl7pPr>
      <a:lvl8pPr marL="10584043" algn="l" defTabSz="3024012" rtl="0" eaLnBrk="1" latinLnBrk="0" hangingPunct="1">
        <a:defRPr sz="5953" kern="1200">
          <a:solidFill>
            <a:schemeClr val="tx1"/>
          </a:solidFill>
          <a:latin typeface="+mn-lt"/>
          <a:ea typeface="+mn-ea"/>
          <a:cs typeface="+mn-cs"/>
        </a:defRPr>
      </a:lvl8pPr>
      <a:lvl9pPr marL="12096049" algn="l" defTabSz="3024012" rtl="0" eaLnBrk="1" latinLnBrk="0" hangingPunct="1">
        <a:defRPr sz="595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9.png"/><Relationship Id="rId18" Type="http://schemas.openxmlformats.org/officeDocument/2006/relationships/image" Target="../media/image14.png"/><Relationship Id="rId26" Type="http://schemas.openxmlformats.org/officeDocument/2006/relationships/image" Target="../media/image21.png"/><Relationship Id="rId3" Type="http://schemas.openxmlformats.org/officeDocument/2006/relationships/image" Target="../media/image2.png"/><Relationship Id="rId21" Type="http://schemas.microsoft.com/office/2007/relationships/hdphoto" Target="../media/hdphoto2.wdp"/><Relationship Id="rId7" Type="http://schemas.openxmlformats.org/officeDocument/2006/relationships/image" Target="../media/image4.png"/><Relationship Id="rId12" Type="http://schemas.openxmlformats.org/officeDocument/2006/relationships/image" Target="../media/image8.png"/><Relationship Id="rId17" Type="http://schemas.openxmlformats.org/officeDocument/2006/relationships/image" Target="../media/image13.png"/><Relationship Id="rId25"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12.png"/><Relationship Id="rId20" Type="http://schemas.openxmlformats.org/officeDocument/2006/relationships/image" Target="../media/image16.png"/><Relationship Id="rId29"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7.png"/><Relationship Id="rId24" Type="http://schemas.openxmlformats.org/officeDocument/2006/relationships/image" Target="../media/image19.png"/><Relationship Id="rId5" Type="http://schemas.openxmlformats.org/officeDocument/2006/relationships/hyperlink" Target="mailto:luca.vedocelli@ubep.unipd.it" TargetMode="External"/><Relationship Id="rId15" Type="http://schemas.openxmlformats.org/officeDocument/2006/relationships/image" Target="../media/image11.png"/><Relationship Id="rId23" Type="http://schemas.openxmlformats.org/officeDocument/2006/relationships/image" Target="../media/image18.png"/><Relationship Id="rId28" Type="http://schemas.openxmlformats.org/officeDocument/2006/relationships/image" Target="../media/image23.png"/><Relationship Id="rId10" Type="http://schemas.openxmlformats.org/officeDocument/2006/relationships/image" Target="../media/image6.png"/><Relationship Id="rId19" Type="http://schemas.openxmlformats.org/officeDocument/2006/relationships/image" Target="../media/image15.png"/><Relationship Id="rId4" Type="http://schemas.openxmlformats.org/officeDocument/2006/relationships/hyperlink" Target="mailto:daniele.sabbatini@unipd.it" TargetMode="External"/><Relationship Id="rId9" Type="http://schemas.microsoft.com/office/2007/relationships/hdphoto" Target="../media/hdphoto1.wdp"/><Relationship Id="rId14" Type="http://schemas.openxmlformats.org/officeDocument/2006/relationships/image" Target="../media/image10.png"/><Relationship Id="rId22" Type="http://schemas.openxmlformats.org/officeDocument/2006/relationships/image" Target="../media/image17.tif"/><Relationship Id="rId27" Type="http://schemas.openxmlformats.org/officeDocument/2006/relationships/image" Target="../media/image22.png"/><Relationship Id="rId30"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magine 18">
            <a:extLst>
              <a:ext uri="{FF2B5EF4-FFF2-40B4-BE49-F238E27FC236}">
                <a16:creationId xmlns:a16="http://schemas.microsoft.com/office/drawing/2014/main" id="{C68137C5-8F10-4734-9B12-7925F55053C5}"/>
              </a:ext>
            </a:extLst>
          </p:cNvPr>
          <p:cNvPicPr>
            <a:picLocks noChangeAspect="1"/>
          </p:cNvPicPr>
          <p:nvPr/>
        </p:nvPicPr>
        <p:blipFill rotWithShape="1">
          <a:blip r:embed="rId2"/>
          <a:srcRect l="5967" t="375" b="12371"/>
          <a:stretch/>
        </p:blipFill>
        <p:spPr>
          <a:xfrm>
            <a:off x="25838697" y="41155982"/>
            <a:ext cx="4416229" cy="1695687"/>
          </a:xfrm>
          <a:prstGeom prst="rect">
            <a:avLst/>
          </a:prstGeom>
        </p:spPr>
      </p:pic>
      <p:pic>
        <p:nvPicPr>
          <p:cNvPr id="8" name="Immagine 7">
            <a:extLst>
              <a:ext uri="{FF2B5EF4-FFF2-40B4-BE49-F238E27FC236}">
                <a16:creationId xmlns:a16="http://schemas.microsoft.com/office/drawing/2014/main" id="{4A5671B2-504B-4468-AAFC-56C326C83C18}"/>
              </a:ext>
            </a:extLst>
          </p:cNvPr>
          <p:cNvPicPr>
            <a:picLocks noChangeAspect="1"/>
          </p:cNvPicPr>
          <p:nvPr/>
        </p:nvPicPr>
        <p:blipFill rotWithShape="1">
          <a:blip r:embed="rId3"/>
          <a:srcRect t="-357"/>
          <a:stretch/>
        </p:blipFill>
        <p:spPr>
          <a:xfrm>
            <a:off x="21656637" y="41155983"/>
            <a:ext cx="4191585" cy="1701748"/>
          </a:xfrm>
          <a:prstGeom prst="rect">
            <a:avLst/>
          </a:prstGeom>
        </p:spPr>
      </p:pic>
      <p:sp>
        <p:nvSpPr>
          <p:cNvPr id="147" name="Rettangolo 146">
            <a:extLst>
              <a:ext uri="{FF2B5EF4-FFF2-40B4-BE49-F238E27FC236}">
                <a16:creationId xmlns:a16="http://schemas.microsoft.com/office/drawing/2014/main" id="{C8BD197E-9035-46F6-A1A4-D116369D91C6}"/>
              </a:ext>
            </a:extLst>
          </p:cNvPr>
          <p:cNvSpPr/>
          <p:nvPr/>
        </p:nvSpPr>
        <p:spPr>
          <a:xfrm>
            <a:off x="19218530" y="29032493"/>
            <a:ext cx="11021758" cy="8678930"/>
          </a:xfrm>
          <a:prstGeom prst="rect">
            <a:avLst/>
          </a:prstGeom>
          <a:solidFill>
            <a:srgbClr val="E0E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ttangolo 40">
            <a:extLst>
              <a:ext uri="{FF2B5EF4-FFF2-40B4-BE49-F238E27FC236}">
                <a16:creationId xmlns:a16="http://schemas.microsoft.com/office/drawing/2014/main" id="{D3E34088-6C54-4845-87DA-F84065F4B1C5}"/>
              </a:ext>
            </a:extLst>
          </p:cNvPr>
          <p:cNvSpPr/>
          <p:nvPr/>
        </p:nvSpPr>
        <p:spPr>
          <a:xfrm>
            <a:off x="-73811" y="29032493"/>
            <a:ext cx="19380840" cy="8566028"/>
          </a:xfrm>
          <a:prstGeom prst="rect">
            <a:avLst/>
          </a:prstGeom>
          <a:solidFill>
            <a:srgbClr val="EBE7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ttangolo 12">
            <a:extLst>
              <a:ext uri="{FF2B5EF4-FFF2-40B4-BE49-F238E27FC236}">
                <a16:creationId xmlns:a16="http://schemas.microsoft.com/office/drawing/2014/main" id="{207CC955-3B96-4774-B0FB-6DD7D7AF0724}"/>
              </a:ext>
            </a:extLst>
          </p:cNvPr>
          <p:cNvSpPr/>
          <p:nvPr/>
        </p:nvSpPr>
        <p:spPr>
          <a:xfrm>
            <a:off x="0" y="5746951"/>
            <a:ext cx="30240288" cy="4060706"/>
          </a:xfrm>
          <a:prstGeom prst="rect">
            <a:avLst/>
          </a:prstGeom>
          <a:solidFill>
            <a:srgbClr val="6A7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dirty="0"/>
          </a:p>
        </p:txBody>
      </p:sp>
      <p:sp>
        <p:nvSpPr>
          <p:cNvPr id="6" name="Rettangolo 5">
            <a:extLst>
              <a:ext uri="{FF2B5EF4-FFF2-40B4-BE49-F238E27FC236}">
                <a16:creationId xmlns:a16="http://schemas.microsoft.com/office/drawing/2014/main" id="{19A0F009-3170-4CC7-BD9A-8262F7E3AA5E}"/>
              </a:ext>
            </a:extLst>
          </p:cNvPr>
          <p:cNvSpPr/>
          <p:nvPr/>
        </p:nvSpPr>
        <p:spPr>
          <a:xfrm>
            <a:off x="2165204" y="10915161"/>
            <a:ext cx="25527087" cy="75340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dirty="0"/>
          </a:p>
        </p:txBody>
      </p:sp>
      <p:sp>
        <p:nvSpPr>
          <p:cNvPr id="4" name="Rettangolo 3">
            <a:extLst>
              <a:ext uri="{FF2B5EF4-FFF2-40B4-BE49-F238E27FC236}">
                <a16:creationId xmlns:a16="http://schemas.microsoft.com/office/drawing/2014/main" id="{A4F1CE12-BA96-4914-8C83-A831AA87121E}"/>
              </a:ext>
            </a:extLst>
          </p:cNvPr>
          <p:cNvSpPr/>
          <p:nvPr/>
        </p:nvSpPr>
        <p:spPr>
          <a:xfrm>
            <a:off x="0" y="-134459"/>
            <a:ext cx="30240288" cy="5889430"/>
          </a:xfrm>
          <a:prstGeom prst="rect">
            <a:avLst/>
          </a:prstGeom>
          <a:solidFill>
            <a:srgbClr val="343E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dirty="0"/>
          </a:p>
        </p:txBody>
      </p:sp>
      <p:sp>
        <p:nvSpPr>
          <p:cNvPr id="9" name="CasellaDiTesto 8">
            <a:extLst>
              <a:ext uri="{FF2B5EF4-FFF2-40B4-BE49-F238E27FC236}">
                <a16:creationId xmlns:a16="http://schemas.microsoft.com/office/drawing/2014/main" id="{671ADD19-1137-458D-8AEE-2F0A4A4FC5A2}"/>
              </a:ext>
            </a:extLst>
          </p:cNvPr>
          <p:cNvSpPr txBox="1"/>
          <p:nvPr/>
        </p:nvSpPr>
        <p:spPr>
          <a:xfrm>
            <a:off x="2222162" y="493166"/>
            <a:ext cx="26474790" cy="4893647"/>
          </a:xfrm>
          <a:prstGeom prst="rect">
            <a:avLst/>
          </a:prstGeom>
          <a:noFill/>
        </p:spPr>
        <p:txBody>
          <a:bodyPr wrap="square" rtlCol="0">
            <a:spAutoFit/>
          </a:bodyPr>
          <a:lstStyle/>
          <a:p>
            <a:pPr algn="ctr"/>
            <a:r>
              <a:rPr lang="en-US" sz="6000" b="1" dirty="0">
                <a:solidFill>
                  <a:schemeClr val="bg1"/>
                </a:solidFill>
                <a:latin typeface="Futura Bk BT" panose="020B0502020204020303" pitchFamily="34" charset="0"/>
                <a:cs typeface="Arial" panose="020B0604020202020204" pitchFamily="34" charset="0"/>
              </a:rPr>
              <a:t>Simulation framework for spatial single-cell RNA-sequencing data</a:t>
            </a:r>
          </a:p>
          <a:p>
            <a:pPr algn="ctr"/>
            <a:endParaRPr lang="en-US" sz="6000" b="1" dirty="0">
              <a:solidFill>
                <a:schemeClr val="bg1"/>
              </a:solidFill>
              <a:latin typeface="Futura Bk BT" panose="020B0502020204020303" pitchFamily="34" charset="0"/>
              <a:cs typeface="Arial" panose="020B0604020202020204" pitchFamily="34" charset="0"/>
            </a:endParaRPr>
          </a:p>
          <a:p>
            <a:r>
              <a:rPr lang="en-US" sz="3600" b="1" u="sng" dirty="0">
                <a:solidFill>
                  <a:schemeClr val="bg1"/>
                </a:solidFill>
                <a:latin typeface="Futura Bk BT" panose="020B0502020204020303" pitchFamily="34" charset="0"/>
                <a:cs typeface="Arial" panose="020B0604020202020204" pitchFamily="34" charset="0"/>
              </a:rPr>
              <a:t>Daniele Sabbatini</a:t>
            </a:r>
            <a:r>
              <a:rPr lang="en-US" sz="3600" b="1" u="sng" baseline="30000" dirty="0">
                <a:solidFill>
                  <a:schemeClr val="bg1"/>
                </a:solidFill>
                <a:latin typeface="Futura Bk BT" panose="020B0502020204020303" pitchFamily="34" charset="0"/>
                <a:cs typeface="Arial" panose="020B0604020202020204" pitchFamily="34" charset="0"/>
              </a:rPr>
              <a:t>1,2</a:t>
            </a:r>
            <a:r>
              <a:rPr lang="en-US" sz="3600" dirty="0">
                <a:solidFill>
                  <a:schemeClr val="bg1"/>
                </a:solidFill>
                <a:latin typeface="Futura Bk BT" panose="020B0502020204020303" pitchFamily="34" charset="0"/>
                <a:cs typeface="Arial" panose="020B0604020202020204" pitchFamily="34" charset="0"/>
              </a:rPr>
              <a:t>, Pierangela Palmerini</a:t>
            </a:r>
            <a:r>
              <a:rPr lang="en-US" sz="3600" baseline="30000" dirty="0">
                <a:solidFill>
                  <a:schemeClr val="bg1"/>
                </a:solidFill>
                <a:latin typeface="Futura Bk BT" panose="020B0502020204020303" pitchFamily="34" charset="0"/>
                <a:cs typeface="Arial" panose="020B0604020202020204" pitchFamily="34" charset="0"/>
              </a:rPr>
              <a:t>1,3</a:t>
            </a:r>
            <a:r>
              <a:rPr lang="en-US" sz="3600" dirty="0">
                <a:solidFill>
                  <a:schemeClr val="bg1"/>
                </a:solidFill>
                <a:latin typeface="Futura Bk BT" panose="020B0502020204020303" pitchFamily="34" charset="0"/>
                <a:cs typeface="Arial" panose="020B0604020202020204" pitchFamily="34" charset="0"/>
              </a:rPr>
              <a:t>, </a:t>
            </a:r>
            <a:r>
              <a:rPr lang="en-US" sz="3600" dirty="0" err="1">
                <a:solidFill>
                  <a:schemeClr val="bg1"/>
                </a:solidFill>
                <a:latin typeface="Futura Bk BT" panose="020B0502020204020303" pitchFamily="34" charset="0"/>
                <a:cs typeface="Arial" panose="020B0604020202020204" pitchFamily="34" charset="0"/>
              </a:rPr>
              <a:t>Giorgia</a:t>
            </a:r>
            <a:r>
              <a:rPr lang="en-US" sz="3600" dirty="0">
                <a:solidFill>
                  <a:schemeClr val="bg1"/>
                </a:solidFill>
                <a:latin typeface="Futura Bk BT" panose="020B0502020204020303" pitchFamily="34" charset="0"/>
                <a:cs typeface="Arial" panose="020B0604020202020204" pitchFamily="34" charset="0"/>
              </a:rPr>
              <a:t> Stoppa</a:t>
            </a:r>
            <a:r>
              <a:rPr lang="en-US" sz="3600" baseline="30000" dirty="0">
                <a:solidFill>
                  <a:schemeClr val="bg1"/>
                </a:solidFill>
                <a:latin typeface="Futura Bk BT" panose="020B0502020204020303" pitchFamily="34" charset="0"/>
                <a:cs typeface="Arial" panose="020B0604020202020204" pitchFamily="34" charset="0"/>
              </a:rPr>
              <a:t>1</a:t>
            </a:r>
            <a:r>
              <a:rPr lang="en-US" sz="3600" dirty="0">
                <a:solidFill>
                  <a:schemeClr val="bg1"/>
                </a:solidFill>
                <a:latin typeface="Futura Bk BT" panose="020B0502020204020303" pitchFamily="34" charset="0"/>
                <a:cs typeface="Arial" panose="020B0604020202020204" pitchFamily="34" charset="0"/>
              </a:rPr>
              <a:t>, Dolores Cattelan</a:t>
            </a:r>
            <a:r>
              <a:rPr lang="en-US" sz="3600" baseline="30000" dirty="0">
                <a:solidFill>
                  <a:schemeClr val="bg1"/>
                </a:solidFill>
                <a:latin typeface="Futura Bk BT" panose="020B0502020204020303" pitchFamily="34" charset="0"/>
                <a:cs typeface="Arial" panose="020B0604020202020204" pitchFamily="34" charset="0"/>
              </a:rPr>
              <a:t>1</a:t>
            </a:r>
            <a:r>
              <a:rPr lang="en-US" sz="3600" dirty="0">
                <a:solidFill>
                  <a:schemeClr val="bg1"/>
                </a:solidFill>
                <a:latin typeface="Futura Bk BT" panose="020B0502020204020303" pitchFamily="34" charset="0"/>
                <a:cs typeface="Arial" panose="020B0604020202020204" pitchFamily="34" charset="0"/>
              </a:rPr>
              <a:t>, </a:t>
            </a:r>
            <a:r>
              <a:rPr lang="en-US" sz="3600" dirty="0" err="1">
                <a:solidFill>
                  <a:schemeClr val="bg1"/>
                </a:solidFill>
                <a:latin typeface="Futura Bk BT" panose="020B0502020204020303" pitchFamily="34" charset="0"/>
                <a:cs typeface="Arial" panose="020B0604020202020204" pitchFamily="34" charset="0"/>
              </a:rPr>
              <a:t>Annibale</a:t>
            </a:r>
            <a:r>
              <a:rPr lang="en-US" sz="3600" dirty="0">
                <a:solidFill>
                  <a:schemeClr val="bg1"/>
                </a:solidFill>
                <a:latin typeface="Futura Bk BT" panose="020B0502020204020303" pitchFamily="34" charset="0"/>
                <a:cs typeface="Arial" panose="020B0604020202020204" pitchFamily="34" charset="0"/>
              </a:rPr>
              <a:t> Biggeri</a:t>
            </a:r>
            <a:r>
              <a:rPr lang="en-US" sz="3600" baseline="30000" dirty="0">
                <a:solidFill>
                  <a:schemeClr val="bg1"/>
                </a:solidFill>
                <a:latin typeface="Futura Bk BT" panose="020B0502020204020303" pitchFamily="34" charset="0"/>
                <a:cs typeface="Arial" panose="020B0604020202020204" pitchFamily="34" charset="0"/>
              </a:rPr>
              <a:t>1</a:t>
            </a:r>
            <a:r>
              <a:rPr lang="en-US" sz="3600" dirty="0">
                <a:solidFill>
                  <a:schemeClr val="bg1"/>
                </a:solidFill>
                <a:latin typeface="Futura Bk BT" panose="020B0502020204020303" pitchFamily="34" charset="0"/>
                <a:cs typeface="Arial" panose="020B0604020202020204" pitchFamily="34" charset="0"/>
              </a:rPr>
              <a:t>, Dario Gregori</a:t>
            </a:r>
            <a:r>
              <a:rPr lang="en-US" sz="3600" baseline="30000" dirty="0">
                <a:solidFill>
                  <a:schemeClr val="bg1"/>
                </a:solidFill>
                <a:latin typeface="Futura Bk BT" panose="020B0502020204020303" pitchFamily="34" charset="0"/>
                <a:cs typeface="Arial" panose="020B0604020202020204" pitchFamily="34" charset="0"/>
              </a:rPr>
              <a:t>1</a:t>
            </a:r>
            <a:r>
              <a:rPr lang="en-US" sz="3600" dirty="0">
                <a:solidFill>
                  <a:schemeClr val="bg1"/>
                </a:solidFill>
                <a:latin typeface="Futura Bk BT" panose="020B0502020204020303" pitchFamily="34" charset="0"/>
                <a:cs typeface="Arial" panose="020B0604020202020204" pitchFamily="34" charset="0"/>
              </a:rPr>
              <a:t> and Luca Vedovelli</a:t>
            </a:r>
            <a:r>
              <a:rPr lang="en-US" sz="3600" b="1" baseline="30000" dirty="0">
                <a:solidFill>
                  <a:schemeClr val="bg1"/>
                </a:solidFill>
                <a:latin typeface="Futura Bk BT" panose="020B0502020204020303" pitchFamily="34" charset="0"/>
                <a:cs typeface="Arial" panose="020B0604020202020204" pitchFamily="34" charset="0"/>
              </a:rPr>
              <a:t>1</a:t>
            </a:r>
            <a:endParaRPr lang="en-US" sz="3600" baseline="30000" dirty="0">
              <a:solidFill>
                <a:schemeClr val="bg1"/>
              </a:solidFill>
              <a:latin typeface="Futura Bk BT" panose="020B0502020204020303" pitchFamily="34" charset="0"/>
              <a:cs typeface="Arial" panose="020B0604020202020204" pitchFamily="34" charset="0"/>
            </a:endParaRPr>
          </a:p>
          <a:p>
            <a:endParaRPr lang="en-US" sz="3600" baseline="30000" dirty="0">
              <a:solidFill>
                <a:schemeClr val="bg1"/>
              </a:solidFill>
              <a:latin typeface="Futura Bk BT" panose="020B0502020204020303" pitchFamily="34" charset="0"/>
              <a:cs typeface="Arial" panose="020B0604020202020204" pitchFamily="34" charset="0"/>
            </a:endParaRPr>
          </a:p>
          <a:p>
            <a:r>
              <a:rPr lang="en-US" sz="3000" baseline="30000" dirty="0">
                <a:solidFill>
                  <a:schemeClr val="bg1"/>
                </a:solidFill>
                <a:latin typeface="Futura Bk BT" panose="020B0502020204020303" pitchFamily="34" charset="0"/>
                <a:cs typeface="Arial" panose="020B0604020202020204" pitchFamily="34" charset="0"/>
              </a:rPr>
              <a:t>1</a:t>
            </a:r>
            <a:r>
              <a:rPr lang="en-US" sz="3000" dirty="0">
                <a:solidFill>
                  <a:schemeClr val="bg1"/>
                </a:solidFill>
                <a:latin typeface="Futura Bk BT" panose="020B0502020204020303" pitchFamily="34" charset="0"/>
                <a:cs typeface="Arial" panose="020B0604020202020204" pitchFamily="34" charset="0"/>
              </a:rPr>
              <a:t>Department of Cardiac, Thoracic, Vascular Sciences and Public Health, University of Padua, Italy</a:t>
            </a:r>
          </a:p>
          <a:p>
            <a:r>
              <a:rPr lang="en-US" sz="3000" baseline="30000" dirty="0">
                <a:solidFill>
                  <a:schemeClr val="bg1"/>
                </a:solidFill>
                <a:latin typeface="Futura Bk BT" panose="020B0502020204020303" pitchFamily="34" charset="0"/>
                <a:cs typeface="Arial" panose="020B0604020202020204" pitchFamily="34" charset="0"/>
              </a:rPr>
              <a:t>2</a:t>
            </a:r>
            <a:r>
              <a:rPr lang="en-US" sz="3000" dirty="0">
                <a:solidFill>
                  <a:schemeClr val="bg1"/>
                </a:solidFill>
                <a:latin typeface="Futura Bk BT" panose="020B0502020204020303" pitchFamily="34" charset="0"/>
                <a:cs typeface="Arial" panose="020B0604020202020204" pitchFamily="34" charset="0"/>
              </a:rPr>
              <a:t>Department of Neurosciences, University of Padua, Italy</a:t>
            </a:r>
          </a:p>
          <a:p>
            <a:r>
              <a:rPr lang="en-US" sz="3000" baseline="30000" dirty="0">
                <a:solidFill>
                  <a:schemeClr val="bg1"/>
                </a:solidFill>
                <a:latin typeface="Futura Bk BT" panose="020B0502020204020303" pitchFamily="34" charset="0"/>
                <a:cs typeface="Arial" panose="020B0604020202020204" pitchFamily="34" charset="0"/>
              </a:rPr>
              <a:t>3</a:t>
            </a:r>
            <a:r>
              <a:rPr lang="en-US" sz="3000" dirty="0">
                <a:solidFill>
                  <a:schemeClr val="bg1"/>
                </a:solidFill>
                <a:latin typeface="Futura Bk BT" panose="020B0502020204020303" pitchFamily="34" charset="0"/>
                <a:cs typeface="Arial" panose="020B0604020202020204" pitchFamily="34" charset="0"/>
              </a:rPr>
              <a:t>Veneto Institute of Oncology-IRCCS, Padua, Italy</a:t>
            </a:r>
          </a:p>
        </p:txBody>
      </p:sp>
      <p:sp>
        <p:nvSpPr>
          <p:cNvPr id="11" name="CasellaDiTesto 10">
            <a:extLst>
              <a:ext uri="{FF2B5EF4-FFF2-40B4-BE49-F238E27FC236}">
                <a16:creationId xmlns:a16="http://schemas.microsoft.com/office/drawing/2014/main" id="{924106B9-9587-42D1-8D13-AF5B9F282BEF}"/>
              </a:ext>
            </a:extLst>
          </p:cNvPr>
          <p:cNvSpPr txBox="1"/>
          <p:nvPr/>
        </p:nvSpPr>
        <p:spPr>
          <a:xfrm>
            <a:off x="719933" y="6048895"/>
            <a:ext cx="28591455" cy="3644587"/>
          </a:xfrm>
          <a:prstGeom prst="rect">
            <a:avLst/>
          </a:prstGeom>
          <a:noFill/>
        </p:spPr>
        <p:txBody>
          <a:bodyPr wrap="square" rtlCol="0">
            <a:spAutoFit/>
          </a:bodyPr>
          <a:lstStyle/>
          <a:p>
            <a:pPr algn="just">
              <a:spcAft>
                <a:spcPts val="1288"/>
              </a:spcAft>
            </a:pPr>
            <a:r>
              <a:rPr lang="it-IT" sz="4000" b="1" dirty="0" err="1">
                <a:solidFill>
                  <a:schemeClr val="bg1"/>
                </a:solidFill>
                <a:latin typeface="Futura Bk BT" panose="020B0502020204020303" pitchFamily="34" charset="0"/>
              </a:rPr>
              <a:t>Introduction</a:t>
            </a:r>
            <a:endParaRPr lang="en-US" sz="4000" b="1" dirty="0">
              <a:solidFill>
                <a:schemeClr val="bg1"/>
              </a:solidFill>
              <a:latin typeface="Futura Bk BT" panose="020B0502020204020303" pitchFamily="34" charset="0"/>
            </a:endParaRPr>
          </a:p>
          <a:p>
            <a:pPr algn="just"/>
            <a:r>
              <a:rPr lang="en-US" sz="3000" dirty="0">
                <a:solidFill>
                  <a:schemeClr val="bg1"/>
                </a:solidFill>
                <a:latin typeface="Futura Bk BT" panose="020B0502020204020303" pitchFamily="34" charset="0"/>
              </a:rPr>
              <a:t>Advances in single-cell spatial transcriptomics led to the development of </a:t>
            </a:r>
            <a:r>
              <a:rPr lang="en-US" sz="3000" b="1" u="sng" dirty="0">
                <a:solidFill>
                  <a:schemeClr val="bg1"/>
                </a:solidFill>
                <a:latin typeface="Futura Bk BT" panose="020B0502020204020303" pitchFamily="34" charset="0"/>
              </a:rPr>
              <a:t>simulation frameworks</a:t>
            </a:r>
            <a:r>
              <a:rPr lang="en-US" sz="3000" dirty="0">
                <a:solidFill>
                  <a:schemeClr val="bg1"/>
                </a:solidFill>
                <a:latin typeface="Futura Bk BT" panose="020B0502020204020303" pitchFamily="34" charset="0"/>
              </a:rPr>
              <a:t> to overcome challenges associated with sample availability, quality, and the costs linked to real-data generation. However, most existing benchmarks lack a known ground truth, which limits the ability to fully control simulation parameters. To overcome this limitation, we introduce a novel simulation </a:t>
            </a:r>
            <a:r>
              <a:rPr lang="en-US" sz="3000" b="1" u="sng" dirty="0">
                <a:solidFill>
                  <a:schemeClr val="bg1"/>
                </a:solidFill>
                <a:latin typeface="Futura Bk BT" panose="020B0502020204020303" pitchFamily="34" charset="0"/>
              </a:rPr>
              <a:t>benchmark</a:t>
            </a:r>
            <a:r>
              <a:rPr lang="en-US" sz="3000" dirty="0">
                <a:solidFill>
                  <a:schemeClr val="bg1"/>
                </a:solidFill>
                <a:latin typeface="Futura Bk BT" panose="020B0502020204020303" pitchFamily="34" charset="0"/>
              </a:rPr>
              <a:t> that generates synthetic </a:t>
            </a:r>
            <a:r>
              <a:rPr lang="en-US" sz="3000" b="1" dirty="0">
                <a:solidFill>
                  <a:schemeClr val="bg1"/>
                </a:solidFill>
                <a:latin typeface="Futura Bk BT" panose="020B0502020204020303" pitchFamily="34" charset="0"/>
              </a:rPr>
              <a:t>single-cell spatial </a:t>
            </a:r>
            <a:r>
              <a:rPr lang="en-US" sz="3000" dirty="0">
                <a:solidFill>
                  <a:schemeClr val="bg1"/>
                </a:solidFill>
                <a:latin typeface="Futura Bk BT" panose="020B0502020204020303" pitchFamily="34" charset="0"/>
              </a:rPr>
              <a:t>datasets closely resembling biological scenarios, yet offering absolute </a:t>
            </a:r>
            <a:r>
              <a:rPr lang="en-US" sz="3000" b="1" u="sng" dirty="0">
                <a:solidFill>
                  <a:schemeClr val="bg1"/>
                </a:solidFill>
                <a:latin typeface="Futura Bk BT" panose="020B0502020204020303" pitchFamily="34" charset="0"/>
              </a:rPr>
              <a:t>control</a:t>
            </a:r>
            <a:r>
              <a:rPr lang="en-US" sz="3000" dirty="0">
                <a:solidFill>
                  <a:schemeClr val="bg1"/>
                </a:solidFill>
                <a:latin typeface="Futura Bk BT" panose="020B0502020204020303" pitchFamily="34" charset="0"/>
              </a:rPr>
              <a:t> over every parameter. This approach not only closely reproduces the spatial patterns and intrinsic noise of tissues, but also allows researchers to systematically manipulate key factors, thus making it possible to adapt the simulation to any context.</a:t>
            </a:r>
            <a:endParaRPr lang="it-IT" sz="3000" dirty="0">
              <a:solidFill>
                <a:schemeClr val="bg1"/>
              </a:solidFill>
              <a:latin typeface="Futura Bk BT" panose="020B0502020204020303" pitchFamily="34" charset="0"/>
            </a:endParaRPr>
          </a:p>
        </p:txBody>
      </p:sp>
      <p:sp>
        <p:nvSpPr>
          <p:cNvPr id="14" name="CasellaDiTesto 13">
            <a:extLst>
              <a:ext uri="{FF2B5EF4-FFF2-40B4-BE49-F238E27FC236}">
                <a16:creationId xmlns:a16="http://schemas.microsoft.com/office/drawing/2014/main" id="{515AE70C-8E6B-4696-8883-23BB1F4D6910}"/>
              </a:ext>
            </a:extLst>
          </p:cNvPr>
          <p:cNvSpPr txBox="1"/>
          <p:nvPr/>
        </p:nvSpPr>
        <p:spPr>
          <a:xfrm>
            <a:off x="13471461" y="9880732"/>
            <a:ext cx="3599726" cy="707886"/>
          </a:xfrm>
          <a:prstGeom prst="rect">
            <a:avLst/>
          </a:prstGeom>
          <a:noFill/>
        </p:spPr>
        <p:txBody>
          <a:bodyPr wrap="square" rtlCol="0">
            <a:spAutoFit/>
          </a:bodyPr>
          <a:lstStyle/>
          <a:p>
            <a:pPr algn="ctr">
              <a:spcAft>
                <a:spcPts val="1288"/>
              </a:spcAft>
            </a:pPr>
            <a:r>
              <a:rPr lang="it-IT" sz="4000" b="1" dirty="0">
                <a:latin typeface="Futura Bk BT" panose="020B0502020204020303" pitchFamily="34" charset="0"/>
              </a:rPr>
              <a:t>Methods</a:t>
            </a:r>
            <a:endParaRPr lang="en-US" sz="4000" b="1" dirty="0">
              <a:latin typeface="Futura Bk BT" panose="020B0502020204020303" pitchFamily="34" charset="0"/>
            </a:endParaRPr>
          </a:p>
        </p:txBody>
      </p:sp>
      <p:sp>
        <p:nvSpPr>
          <p:cNvPr id="25" name="Rettangolo 24">
            <a:extLst>
              <a:ext uri="{FF2B5EF4-FFF2-40B4-BE49-F238E27FC236}">
                <a16:creationId xmlns:a16="http://schemas.microsoft.com/office/drawing/2014/main" id="{FFC69DBC-2BCF-4882-8F89-1ACC2DD348BE}"/>
              </a:ext>
            </a:extLst>
          </p:cNvPr>
          <p:cNvSpPr/>
          <p:nvPr/>
        </p:nvSpPr>
        <p:spPr>
          <a:xfrm>
            <a:off x="22259471" y="37595626"/>
            <a:ext cx="8018917" cy="3604719"/>
          </a:xfrm>
          <a:prstGeom prst="rect">
            <a:avLst/>
          </a:prstGeom>
          <a:solidFill>
            <a:srgbClr val="B7C9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dirty="0"/>
          </a:p>
        </p:txBody>
      </p:sp>
      <p:sp>
        <p:nvSpPr>
          <p:cNvPr id="18" name="Rettangolo 17">
            <a:extLst>
              <a:ext uri="{FF2B5EF4-FFF2-40B4-BE49-F238E27FC236}">
                <a16:creationId xmlns:a16="http://schemas.microsoft.com/office/drawing/2014/main" id="{0E534554-38A9-4E11-A687-8E12D2437DE3}"/>
              </a:ext>
            </a:extLst>
          </p:cNvPr>
          <p:cNvSpPr/>
          <p:nvPr/>
        </p:nvSpPr>
        <p:spPr>
          <a:xfrm>
            <a:off x="0" y="37598521"/>
            <a:ext cx="22645826" cy="3604719"/>
          </a:xfrm>
          <a:prstGeom prst="rect">
            <a:avLst/>
          </a:prstGeom>
          <a:solidFill>
            <a:srgbClr val="C2D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dirty="0"/>
          </a:p>
        </p:txBody>
      </p:sp>
      <p:sp>
        <p:nvSpPr>
          <p:cNvPr id="22" name="CasellaDiTesto 21">
            <a:extLst>
              <a:ext uri="{FF2B5EF4-FFF2-40B4-BE49-F238E27FC236}">
                <a16:creationId xmlns:a16="http://schemas.microsoft.com/office/drawing/2014/main" id="{65448C0E-5000-4E84-AB40-E9CD21D0F20B}"/>
              </a:ext>
            </a:extLst>
          </p:cNvPr>
          <p:cNvSpPr txBox="1"/>
          <p:nvPr/>
        </p:nvSpPr>
        <p:spPr>
          <a:xfrm>
            <a:off x="719933" y="29391650"/>
            <a:ext cx="2475113" cy="707886"/>
          </a:xfrm>
          <a:prstGeom prst="rect">
            <a:avLst/>
          </a:prstGeom>
          <a:noFill/>
        </p:spPr>
        <p:txBody>
          <a:bodyPr wrap="square" rtlCol="0">
            <a:spAutoFit/>
          </a:bodyPr>
          <a:lstStyle/>
          <a:p>
            <a:pPr algn="just">
              <a:spcAft>
                <a:spcPts val="1288"/>
              </a:spcAft>
            </a:pPr>
            <a:r>
              <a:rPr lang="it-IT" sz="4000" b="1" dirty="0">
                <a:latin typeface="Futura Bk BT" panose="020B0502020204020303" pitchFamily="34" charset="0"/>
              </a:rPr>
              <a:t>Results</a:t>
            </a:r>
            <a:endParaRPr lang="en-US" sz="4000" b="1" dirty="0">
              <a:latin typeface="Futura Bk BT" panose="020B0502020204020303" pitchFamily="34" charset="0"/>
            </a:endParaRPr>
          </a:p>
        </p:txBody>
      </p:sp>
      <p:sp>
        <p:nvSpPr>
          <p:cNvPr id="26" name="CasellaDiTesto 25">
            <a:extLst>
              <a:ext uri="{FF2B5EF4-FFF2-40B4-BE49-F238E27FC236}">
                <a16:creationId xmlns:a16="http://schemas.microsoft.com/office/drawing/2014/main" id="{D8D43EE8-0643-4ABF-8673-00A55140D7D9}"/>
              </a:ext>
            </a:extLst>
          </p:cNvPr>
          <p:cNvSpPr txBox="1"/>
          <p:nvPr/>
        </p:nvSpPr>
        <p:spPr>
          <a:xfrm>
            <a:off x="499460" y="37889601"/>
            <a:ext cx="3949203" cy="687111"/>
          </a:xfrm>
          <a:prstGeom prst="rect">
            <a:avLst/>
          </a:prstGeom>
          <a:noFill/>
        </p:spPr>
        <p:txBody>
          <a:bodyPr wrap="square" rtlCol="0">
            <a:spAutoFit/>
          </a:bodyPr>
          <a:lstStyle/>
          <a:p>
            <a:pPr algn="just">
              <a:spcAft>
                <a:spcPts val="1288"/>
              </a:spcAft>
            </a:pPr>
            <a:r>
              <a:rPr lang="it-IT" sz="3865" b="1" dirty="0" err="1">
                <a:latin typeface="Futura Bk BT" panose="020B0502020204020303" pitchFamily="34" charset="0"/>
              </a:rPr>
              <a:t>Conclusions</a:t>
            </a:r>
            <a:endParaRPr lang="en-US" sz="3865" b="1" dirty="0">
              <a:latin typeface="Futura Bk BT" panose="020B0502020204020303" pitchFamily="34" charset="0"/>
            </a:endParaRPr>
          </a:p>
        </p:txBody>
      </p:sp>
      <p:sp>
        <p:nvSpPr>
          <p:cNvPr id="27" name="CasellaDiTesto 26">
            <a:extLst>
              <a:ext uri="{FF2B5EF4-FFF2-40B4-BE49-F238E27FC236}">
                <a16:creationId xmlns:a16="http://schemas.microsoft.com/office/drawing/2014/main" id="{7BF00308-178F-4357-8A0F-B8FEE921518B}"/>
              </a:ext>
            </a:extLst>
          </p:cNvPr>
          <p:cNvSpPr txBox="1"/>
          <p:nvPr/>
        </p:nvSpPr>
        <p:spPr>
          <a:xfrm>
            <a:off x="23776068" y="37717485"/>
            <a:ext cx="5740229" cy="687111"/>
          </a:xfrm>
          <a:prstGeom prst="rect">
            <a:avLst/>
          </a:prstGeom>
          <a:noFill/>
        </p:spPr>
        <p:txBody>
          <a:bodyPr wrap="square" rtlCol="0">
            <a:spAutoFit/>
          </a:bodyPr>
          <a:lstStyle/>
          <a:p>
            <a:pPr>
              <a:spcAft>
                <a:spcPts val="1288"/>
              </a:spcAft>
            </a:pPr>
            <a:r>
              <a:rPr lang="it-IT" sz="3865" b="1" dirty="0" err="1">
                <a:latin typeface="Futura Bk BT" panose="020B0502020204020303" pitchFamily="34" charset="0"/>
              </a:rPr>
              <a:t>References</a:t>
            </a:r>
            <a:r>
              <a:rPr lang="it-IT" sz="3865" b="1" dirty="0">
                <a:latin typeface="Futura Bk BT" panose="020B0502020204020303" pitchFamily="34" charset="0"/>
              </a:rPr>
              <a:t> &amp; </a:t>
            </a:r>
            <a:r>
              <a:rPr lang="it-IT" sz="3865" b="1" dirty="0" err="1">
                <a:latin typeface="Futura Bk BT" panose="020B0502020204020303" pitchFamily="34" charset="0"/>
              </a:rPr>
              <a:t>Contacts</a:t>
            </a:r>
            <a:endParaRPr lang="en-US" sz="3865" b="1" dirty="0">
              <a:latin typeface="Futura Bk BT" panose="020B0502020204020303" pitchFamily="34" charset="0"/>
            </a:endParaRPr>
          </a:p>
        </p:txBody>
      </p:sp>
      <p:grpSp>
        <p:nvGrpSpPr>
          <p:cNvPr id="181" name="Gruppo 180">
            <a:extLst>
              <a:ext uri="{FF2B5EF4-FFF2-40B4-BE49-F238E27FC236}">
                <a16:creationId xmlns:a16="http://schemas.microsoft.com/office/drawing/2014/main" id="{85A0E4B7-16A3-4733-9060-59B91AB97A9E}"/>
              </a:ext>
            </a:extLst>
          </p:cNvPr>
          <p:cNvGrpSpPr/>
          <p:nvPr/>
        </p:nvGrpSpPr>
        <p:grpSpPr>
          <a:xfrm>
            <a:off x="470688" y="30099536"/>
            <a:ext cx="672604" cy="1459718"/>
            <a:chOff x="698413" y="25067761"/>
            <a:chExt cx="977004" cy="2120954"/>
          </a:xfrm>
        </p:grpSpPr>
        <p:sp>
          <p:nvSpPr>
            <p:cNvPr id="16" name="Triangolo isoscele 15">
              <a:extLst>
                <a:ext uri="{FF2B5EF4-FFF2-40B4-BE49-F238E27FC236}">
                  <a16:creationId xmlns:a16="http://schemas.microsoft.com/office/drawing/2014/main" id="{377F750E-A3E3-4769-8C44-DC62917B570F}"/>
                </a:ext>
              </a:extLst>
            </p:cNvPr>
            <p:cNvSpPr/>
            <p:nvPr/>
          </p:nvSpPr>
          <p:spPr>
            <a:xfrm rot="5400000">
              <a:off x="127260" y="25640558"/>
              <a:ext cx="2120954" cy="975360"/>
            </a:xfrm>
            <a:prstGeom prst="triangle">
              <a:avLst/>
            </a:prstGeom>
            <a:gradFill flip="none" rotWithShape="1">
              <a:gsLst>
                <a:gs pos="0">
                  <a:srgbClr val="EBE7E4"/>
                </a:gs>
                <a:gs pos="73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a:p>
          </p:txBody>
        </p:sp>
        <p:sp>
          <p:nvSpPr>
            <p:cNvPr id="28" name="CasellaDiTesto 27">
              <a:extLst>
                <a:ext uri="{FF2B5EF4-FFF2-40B4-BE49-F238E27FC236}">
                  <a16:creationId xmlns:a16="http://schemas.microsoft.com/office/drawing/2014/main" id="{9094E1B7-212C-403E-B2A2-7C1F1CFAE4B9}"/>
                </a:ext>
              </a:extLst>
            </p:cNvPr>
            <p:cNvSpPr txBox="1"/>
            <p:nvPr/>
          </p:nvSpPr>
          <p:spPr>
            <a:xfrm>
              <a:off x="698413" y="25617061"/>
              <a:ext cx="509312" cy="849672"/>
            </a:xfrm>
            <a:prstGeom prst="rect">
              <a:avLst/>
            </a:prstGeom>
            <a:noFill/>
          </p:spPr>
          <p:txBody>
            <a:bodyPr wrap="square" rtlCol="0">
              <a:spAutoFit/>
            </a:bodyPr>
            <a:lstStyle/>
            <a:p>
              <a:pPr algn="just">
                <a:spcAft>
                  <a:spcPts val="1288"/>
                </a:spcAft>
              </a:pPr>
              <a:r>
                <a:rPr lang="it-IT" sz="3200" b="1" dirty="0">
                  <a:latin typeface="Futura Bk BT" panose="020B0502020204020303" pitchFamily="34" charset="0"/>
                </a:rPr>
                <a:t>1</a:t>
              </a:r>
              <a:endParaRPr lang="en-US" sz="3200" b="1" dirty="0">
                <a:latin typeface="Futura Bk BT" panose="020B0502020204020303" pitchFamily="34" charset="0"/>
              </a:endParaRPr>
            </a:p>
          </p:txBody>
        </p:sp>
      </p:grpSp>
      <p:sp>
        <p:nvSpPr>
          <p:cNvPr id="149" name="CasellaDiTesto 148">
            <a:extLst>
              <a:ext uri="{FF2B5EF4-FFF2-40B4-BE49-F238E27FC236}">
                <a16:creationId xmlns:a16="http://schemas.microsoft.com/office/drawing/2014/main" id="{E50C2F8C-9678-48A5-A82E-CDF9B800FBE5}"/>
              </a:ext>
            </a:extLst>
          </p:cNvPr>
          <p:cNvSpPr txBox="1"/>
          <p:nvPr/>
        </p:nvSpPr>
        <p:spPr>
          <a:xfrm>
            <a:off x="1382196" y="30167843"/>
            <a:ext cx="6938440" cy="1384995"/>
          </a:xfrm>
          <a:prstGeom prst="rect">
            <a:avLst/>
          </a:prstGeom>
          <a:noFill/>
        </p:spPr>
        <p:txBody>
          <a:bodyPr wrap="square" rtlCol="0">
            <a:spAutoFit/>
          </a:bodyPr>
          <a:lstStyle/>
          <a:p>
            <a:pPr algn="just">
              <a:spcAft>
                <a:spcPts val="429"/>
              </a:spcAft>
            </a:pPr>
            <a:r>
              <a:rPr lang="it-IT" sz="2800" b="1" dirty="0" err="1">
                <a:latin typeface="Futura Bk BT" panose="020B0502020204020303" pitchFamily="34" charset="0"/>
              </a:rPr>
              <a:t>Simulated</a:t>
            </a:r>
            <a:r>
              <a:rPr lang="it-IT" sz="2800" b="1" dirty="0">
                <a:latin typeface="Futura Bk BT" panose="020B0502020204020303" pitchFamily="34" charset="0"/>
              </a:rPr>
              <a:t> data are </a:t>
            </a:r>
            <a:r>
              <a:rPr lang="it-IT" sz="2800" b="1" dirty="0" err="1">
                <a:latin typeface="Futura Bk BT" panose="020B0502020204020303" pitchFamily="34" charset="0"/>
              </a:rPr>
              <a:t>capable</a:t>
            </a:r>
            <a:r>
              <a:rPr lang="it-IT" sz="2800" b="1" dirty="0">
                <a:latin typeface="Futura Bk BT" panose="020B0502020204020303" pitchFamily="34" charset="0"/>
              </a:rPr>
              <a:t> of </a:t>
            </a:r>
            <a:r>
              <a:rPr lang="it-IT" sz="2800" b="1" dirty="0" err="1">
                <a:latin typeface="Futura Bk BT" panose="020B0502020204020303" pitchFamily="34" charset="0"/>
              </a:rPr>
              <a:t>reconstructing</a:t>
            </a:r>
            <a:r>
              <a:rPr lang="it-IT" sz="2800" b="1" dirty="0">
                <a:latin typeface="Futura Bk BT" panose="020B0502020204020303" pitchFamily="34" charset="0"/>
              </a:rPr>
              <a:t> input </a:t>
            </a:r>
            <a:r>
              <a:rPr lang="it-IT" sz="2800" b="1" dirty="0" err="1">
                <a:latin typeface="Futura Bk BT" panose="020B0502020204020303" pitchFamily="34" charset="0"/>
              </a:rPr>
              <a:t>spatial</a:t>
            </a:r>
            <a:r>
              <a:rPr lang="it-IT" sz="2800" b="1" dirty="0">
                <a:latin typeface="Futura Bk BT" panose="020B0502020204020303" pitchFamily="34" charset="0"/>
              </a:rPr>
              <a:t> pattern in </a:t>
            </a:r>
            <a:r>
              <a:rPr lang="it-IT" sz="2800" b="1" dirty="0" err="1">
                <a:latin typeface="Futura Bk BT" panose="020B0502020204020303" pitchFamily="34" charset="0"/>
              </a:rPr>
              <a:t>different</a:t>
            </a:r>
            <a:r>
              <a:rPr lang="it-IT" sz="2800" b="1" dirty="0">
                <a:latin typeface="Futura Bk BT" panose="020B0502020204020303" pitchFamily="34" charset="0"/>
              </a:rPr>
              <a:t> </a:t>
            </a:r>
            <a:r>
              <a:rPr lang="it-IT" sz="2800" b="1" dirty="0" err="1">
                <a:latin typeface="Futura Bk BT" panose="020B0502020204020303" pitchFamily="34" charset="0"/>
              </a:rPr>
              <a:t>tissues</a:t>
            </a:r>
            <a:endParaRPr lang="en-US" sz="2800" b="1" dirty="0">
              <a:latin typeface="Futura Bk BT" panose="020B0502020204020303" pitchFamily="34" charset="0"/>
            </a:endParaRPr>
          </a:p>
        </p:txBody>
      </p:sp>
      <p:sp>
        <p:nvSpPr>
          <p:cNvPr id="165" name="Triangolo isoscele 164">
            <a:extLst>
              <a:ext uri="{FF2B5EF4-FFF2-40B4-BE49-F238E27FC236}">
                <a16:creationId xmlns:a16="http://schemas.microsoft.com/office/drawing/2014/main" id="{B6E11537-CA1E-44B7-B5E7-EA01D7C66024}"/>
              </a:ext>
            </a:extLst>
          </p:cNvPr>
          <p:cNvSpPr/>
          <p:nvPr/>
        </p:nvSpPr>
        <p:spPr>
          <a:xfrm rot="10800000" flipH="1">
            <a:off x="851878" y="9574235"/>
            <a:ext cx="1804368" cy="844675"/>
          </a:xfrm>
          <a:prstGeom prst="triangle">
            <a:avLst/>
          </a:prstGeom>
          <a:solidFill>
            <a:srgbClr val="6A7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a:p>
        </p:txBody>
      </p:sp>
      <p:sp>
        <p:nvSpPr>
          <p:cNvPr id="167" name="Triangolo isoscele 166">
            <a:extLst>
              <a:ext uri="{FF2B5EF4-FFF2-40B4-BE49-F238E27FC236}">
                <a16:creationId xmlns:a16="http://schemas.microsoft.com/office/drawing/2014/main" id="{EC96A731-21EC-4CCB-B1B7-65355A95B6DC}"/>
              </a:ext>
            </a:extLst>
          </p:cNvPr>
          <p:cNvSpPr/>
          <p:nvPr/>
        </p:nvSpPr>
        <p:spPr>
          <a:xfrm rot="5400000" flipH="1">
            <a:off x="21949472" y="39219198"/>
            <a:ext cx="1784281" cy="845556"/>
          </a:xfrm>
          <a:prstGeom prst="triangle">
            <a:avLst/>
          </a:prstGeom>
          <a:solidFill>
            <a:srgbClr val="C2DA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a:p>
        </p:txBody>
      </p:sp>
      <p:sp>
        <p:nvSpPr>
          <p:cNvPr id="168" name="CasellaDiTesto 5">
            <a:extLst>
              <a:ext uri="{FF2B5EF4-FFF2-40B4-BE49-F238E27FC236}">
                <a16:creationId xmlns:a16="http://schemas.microsoft.com/office/drawing/2014/main" id="{A8A46F2C-89D8-4F7D-B59C-2F292751D2E5}"/>
              </a:ext>
            </a:extLst>
          </p:cNvPr>
          <p:cNvSpPr txBox="1"/>
          <p:nvPr/>
        </p:nvSpPr>
        <p:spPr>
          <a:xfrm>
            <a:off x="24651024" y="40324030"/>
            <a:ext cx="4080534" cy="533095"/>
          </a:xfrm>
          <a:prstGeom prst="rect">
            <a:avLst/>
          </a:prstGeom>
          <a:noFill/>
        </p:spPr>
        <p:txBody>
          <a:bodyPr wrap="square" rtlCol="0">
            <a:spAutoFit/>
          </a:bodyPr>
          <a:lstStyle/>
          <a:p>
            <a:pPr algn="ctr"/>
            <a:r>
              <a:rPr lang="it-IT" sz="1432" b="1" dirty="0">
                <a:latin typeface="Futura Bk BT" panose="020B0502020204020303" pitchFamily="34" charset="0"/>
                <a:cs typeface="Arial" panose="020B0604020202020204" pitchFamily="34" charset="0"/>
                <a:hlinkClick r:id="rId4">
                  <a:extLst>
                    <a:ext uri="{A12FA001-AC4F-418D-AE19-62706E023703}">
                      <ahyp:hlinkClr xmlns:ahyp="http://schemas.microsoft.com/office/drawing/2018/hyperlinkcolor" val="tx"/>
                    </a:ext>
                  </a:extLst>
                </a:hlinkClick>
              </a:rPr>
              <a:t>daniele.sabbatini@unipd.it</a:t>
            </a:r>
            <a:endParaRPr lang="it-IT" sz="1432" b="1" dirty="0">
              <a:latin typeface="Futura Bk BT" panose="020B0502020204020303" pitchFamily="34" charset="0"/>
              <a:cs typeface="Arial" panose="020B0604020202020204" pitchFamily="34" charset="0"/>
            </a:endParaRPr>
          </a:p>
          <a:p>
            <a:pPr algn="ctr"/>
            <a:r>
              <a:rPr lang="it-IT" sz="1432" b="1" dirty="0">
                <a:latin typeface="Futura Bk BT" panose="020B0502020204020303" pitchFamily="34" charset="0"/>
                <a:cs typeface="Arial" panose="020B0604020202020204" pitchFamily="34" charset="0"/>
                <a:hlinkClick r:id="rId5">
                  <a:extLst>
                    <a:ext uri="{A12FA001-AC4F-418D-AE19-62706E023703}">
                      <ahyp:hlinkClr xmlns:ahyp="http://schemas.microsoft.com/office/drawing/2018/hyperlinkcolor" val="tx"/>
                    </a:ext>
                  </a:extLst>
                </a:hlinkClick>
              </a:rPr>
              <a:t>luca.vedovelli@ubep.unipd.it</a:t>
            </a:r>
            <a:endParaRPr lang="it-IT" sz="1432" b="1" dirty="0">
              <a:latin typeface="Futura Bk BT" panose="020B0502020204020303" pitchFamily="34" charset="0"/>
              <a:cs typeface="Arial" panose="020B0604020202020204" pitchFamily="34" charset="0"/>
            </a:endParaRPr>
          </a:p>
        </p:txBody>
      </p:sp>
      <p:sp>
        <p:nvSpPr>
          <p:cNvPr id="178" name="CasellaDiTesto 177">
            <a:extLst>
              <a:ext uri="{FF2B5EF4-FFF2-40B4-BE49-F238E27FC236}">
                <a16:creationId xmlns:a16="http://schemas.microsoft.com/office/drawing/2014/main" id="{CE9FEBCA-4C5D-42BE-96DA-B53F1EB99085}"/>
              </a:ext>
            </a:extLst>
          </p:cNvPr>
          <p:cNvSpPr txBox="1"/>
          <p:nvPr/>
        </p:nvSpPr>
        <p:spPr>
          <a:xfrm>
            <a:off x="539559" y="38729905"/>
            <a:ext cx="21635026" cy="1348061"/>
          </a:xfrm>
          <a:prstGeom prst="rect">
            <a:avLst/>
          </a:prstGeom>
          <a:noFill/>
        </p:spPr>
        <p:txBody>
          <a:bodyPr wrap="square" rtlCol="0">
            <a:spAutoFit/>
          </a:bodyPr>
          <a:lstStyle/>
          <a:p>
            <a:pPr algn="just"/>
            <a:r>
              <a:rPr lang="en-US" sz="2720" dirty="0">
                <a:latin typeface="Futura Bk BT" panose="020B0502020204020303" pitchFamily="34" charset="0"/>
              </a:rPr>
              <a:t>1) the framework enables the generation of spatial transcriptomics data that reflect the statistical properties observed in real experiments </a:t>
            </a:r>
          </a:p>
          <a:p>
            <a:pPr algn="just"/>
            <a:r>
              <a:rPr lang="en-US" sz="2720" dirty="0">
                <a:latin typeface="Futura Bk BT" panose="020B0502020204020303" pitchFamily="34" charset="0"/>
              </a:rPr>
              <a:t>2) it supports the development of analytical methods and provides a foundation for </a:t>
            </a:r>
            <a:r>
              <a:rPr lang="en-US" sz="2720" b="1" dirty="0">
                <a:latin typeface="Futura Bk BT" panose="020B0502020204020303" pitchFamily="34" charset="0"/>
              </a:rPr>
              <a:t>benchmarking</a:t>
            </a:r>
            <a:r>
              <a:rPr lang="en-US" sz="2720" dirty="0">
                <a:latin typeface="Futura Bk BT" panose="020B0502020204020303" pitchFamily="34" charset="0"/>
              </a:rPr>
              <a:t> in spatial genomics studies</a:t>
            </a:r>
          </a:p>
          <a:p>
            <a:pPr algn="just"/>
            <a:r>
              <a:rPr lang="en-US" sz="2720" dirty="0">
                <a:latin typeface="Futura Bk BT" panose="020B0502020204020303" pitchFamily="34" charset="0"/>
              </a:rPr>
              <a:t>3) potential extensions include the introduction of further complexities such as cell type-specific dropout rates and multi-resolution variations</a:t>
            </a:r>
          </a:p>
        </p:txBody>
      </p:sp>
      <p:pic>
        <p:nvPicPr>
          <p:cNvPr id="199" name="Immagine 198">
            <a:extLst>
              <a:ext uri="{FF2B5EF4-FFF2-40B4-BE49-F238E27FC236}">
                <a16:creationId xmlns:a16="http://schemas.microsoft.com/office/drawing/2014/main" id="{6870FE5B-1659-466F-86A0-4969B36030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5808" y="41236869"/>
            <a:ext cx="11251201" cy="1474417"/>
          </a:xfrm>
          <a:prstGeom prst="rect">
            <a:avLst/>
          </a:prstGeom>
        </p:spPr>
      </p:pic>
      <p:pic>
        <p:nvPicPr>
          <p:cNvPr id="3" name="Immagine 2">
            <a:extLst>
              <a:ext uri="{FF2B5EF4-FFF2-40B4-BE49-F238E27FC236}">
                <a16:creationId xmlns:a16="http://schemas.microsoft.com/office/drawing/2014/main" id="{F2857FD8-56DB-4D08-AAF5-D414B1042CC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762918" y="38604054"/>
            <a:ext cx="1601388" cy="1537771"/>
          </a:xfrm>
          <a:prstGeom prst="rect">
            <a:avLst/>
          </a:prstGeom>
        </p:spPr>
      </p:pic>
      <p:grpSp>
        <p:nvGrpSpPr>
          <p:cNvPr id="141" name="Gruppo 140">
            <a:extLst>
              <a:ext uri="{FF2B5EF4-FFF2-40B4-BE49-F238E27FC236}">
                <a16:creationId xmlns:a16="http://schemas.microsoft.com/office/drawing/2014/main" id="{49AA82E7-DF57-1929-9D84-15E0ADC9D7E6}"/>
              </a:ext>
            </a:extLst>
          </p:cNvPr>
          <p:cNvGrpSpPr/>
          <p:nvPr/>
        </p:nvGrpSpPr>
        <p:grpSpPr>
          <a:xfrm>
            <a:off x="477253" y="10792341"/>
            <a:ext cx="9255809" cy="3302421"/>
            <a:chOff x="1149766" y="10792341"/>
            <a:chExt cx="8583296" cy="3265783"/>
          </a:xfrm>
        </p:grpSpPr>
        <p:sp>
          <p:nvSpPr>
            <p:cNvPr id="23" name="Rettangolo con angoli arrotondati 22">
              <a:extLst>
                <a:ext uri="{FF2B5EF4-FFF2-40B4-BE49-F238E27FC236}">
                  <a16:creationId xmlns:a16="http://schemas.microsoft.com/office/drawing/2014/main" id="{9A9960FC-AA24-4F5C-A027-32FDFAA8221C}"/>
                </a:ext>
              </a:extLst>
            </p:cNvPr>
            <p:cNvSpPr/>
            <p:nvPr/>
          </p:nvSpPr>
          <p:spPr>
            <a:xfrm>
              <a:off x="1150591" y="10972485"/>
              <a:ext cx="8582471" cy="3085639"/>
            </a:xfrm>
            <a:prstGeom prst="roundRect">
              <a:avLst>
                <a:gd name="adj" fmla="val 620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ttangolo con angoli arrotondati 62">
              <a:extLst>
                <a:ext uri="{FF2B5EF4-FFF2-40B4-BE49-F238E27FC236}">
                  <a16:creationId xmlns:a16="http://schemas.microsoft.com/office/drawing/2014/main" id="{D08CDECC-611A-47BF-BA13-54906F8593A1}"/>
                </a:ext>
              </a:extLst>
            </p:cNvPr>
            <p:cNvSpPr/>
            <p:nvPr/>
          </p:nvSpPr>
          <p:spPr>
            <a:xfrm>
              <a:off x="1149766" y="10792341"/>
              <a:ext cx="8582471" cy="830998"/>
            </a:xfrm>
            <a:prstGeom prst="roundRect">
              <a:avLst>
                <a:gd name="adj" fmla="val 46361"/>
              </a:avLst>
            </a:prstGeom>
            <a:solidFill>
              <a:srgbClr val="6A7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ttangolo 23">
              <a:extLst>
                <a:ext uri="{FF2B5EF4-FFF2-40B4-BE49-F238E27FC236}">
                  <a16:creationId xmlns:a16="http://schemas.microsoft.com/office/drawing/2014/main" id="{0C2BC462-E573-4105-82C9-99C0945D5957}"/>
                </a:ext>
              </a:extLst>
            </p:cNvPr>
            <p:cNvSpPr/>
            <p:nvPr/>
          </p:nvSpPr>
          <p:spPr>
            <a:xfrm>
              <a:off x="1149767" y="11153506"/>
              <a:ext cx="8582471" cy="469475"/>
            </a:xfrm>
            <a:prstGeom prst="rect">
              <a:avLst/>
            </a:prstGeom>
            <a:solidFill>
              <a:srgbClr val="6A7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CasellaDiTesto 56">
            <a:extLst>
              <a:ext uri="{FF2B5EF4-FFF2-40B4-BE49-F238E27FC236}">
                <a16:creationId xmlns:a16="http://schemas.microsoft.com/office/drawing/2014/main" id="{17DA509E-6FB0-4227-8817-416315406FEF}"/>
              </a:ext>
            </a:extLst>
          </p:cNvPr>
          <p:cNvSpPr txBox="1"/>
          <p:nvPr/>
        </p:nvSpPr>
        <p:spPr>
          <a:xfrm>
            <a:off x="1945143" y="10951530"/>
            <a:ext cx="6788096" cy="584775"/>
          </a:xfrm>
          <a:prstGeom prst="rect">
            <a:avLst/>
          </a:prstGeom>
          <a:noFill/>
        </p:spPr>
        <p:txBody>
          <a:bodyPr wrap="square" rtlCol="0">
            <a:spAutoFit/>
          </a:bodyPr>
          <a:lstStyle/>
          <a:p>
            <a:pPr algn="ctr">
              <a:spcAft>
                <a:spcPts val="1288"/>
              </a:spcAft>
            </a:pPr>
            <a:r>
              <a:rPr lang="it-IT" sz="3200" b="1" dirty="0">
                <a:solidFill>
                  <a:schemeClr val="bg1"/>
                </a:solidFill>
                <a:latin typeface="Futura Bk BT" panose="020B0502020204020303" pitchFamily="34" charset="0"/>
              </a:rPr>
              <a:t> 1. </a:t>
            </a:r>
            <a:r>
              <a:rPr lang="it-IT" sz="3200" b="1" dirty="0" err="1">
                <a:solidFill>
                  <a:schemeClr val="bg1"/>
                </a:solidFill>
                <a:latin typeface="Futura Bk BT" panose="020B0502020204020303" pitchFamily="34" charset="0"/>
              </a:rPr>
              <a:t>Configurating</a:t>
            </a:r>
            <a:r>
              <a:rPr lang="it-IT" sz="3200" b="1" dirty="0">
                <a:solidFill>
                  <a:schemeClr val="bg1"/>
                </a:solidFill>
                <a:latin typeface="Futura Bk BT" panose="020B0502020204020303" pitchFamily="34" charset="0"/>
              </a:rPr>
              <a:t> </a:t>
            </a:r>
            <a:r>
              <a:rPr lang="it-IT" sz="3200" b="1" dirty="0" err="1">
                <a:solidFill>
                  <a:schemeClr val="bg1"/>
                </a:solidFill>
                <a:latin typeface="Futura Bk BT" panose="020B0502020204020303" pitchFamily="34" charset="0"/>
              </a:rPr>
              <a:t>parameters</a:t>
            </a:r>
            <a:endParaRPr lang="en-US" sz="3200" b="1" dirty="0">
              <a:solidFill>
                <a:schemeClr val="bg1"/>
              </a:solidFill>
              <a:latin typeface="Futura Bk BT" panose="020B0502020204020303" pitchFamily="34" charset="0"/>
            </a:endParaRPr>
          </a:p>
        </p:txBody>
      </p:sp>
      <p:grpSp>
        <p:nvGrpSpPr>
          <p:cNvPr id="46" name="Gruppo 45">
            <a:extLst>
              <a:ext uri="{FF2B5EF4-FFF2-40B4-BE49-F238E27FC236}">
                <a16:creationId xmlns:a16="http://schemas.microsoft.com/office/drawing/2014/main" id="{1D21D7DA-D89A-443B-BDCD-3C9B555F6863}"/>
              </a:ext>
            </a:extLst>
          </p:cNvPr>
          <p:cNvGrpSpPr/>
          <p:nvPr/>
        </p:nvGrpSpPr>
        <p:grpSpPr>
          <a:xfrm>
            <a:off x="9881515" y="10792339"/>
            <a:ext cx="9718608" cy="6328195"/>
            <a:chOff x="10474137" y="14105181"/>
            <a:chExt cx="8257010" cy="7465178"/>
          </a:xfrm>
        </p:grpSpPr>
        <p:sp>
          <p:nvSpPr>
            <p:cNvPr id="65" name="Rettangolo con angoli arrotondati 64">
              <a:extLst>
                <a:ext uri="{FF2B5EF4-FFF2-40B4-BE49-F238E27FC236}">
                  <a16:creationId xmlns:a16="http://schemas.microsoft.com/office/drawing/2014/main" id="{BA10BCB6-922C-472B-92D9-235C3771408C}"/>
                </a:ext>
              </a:extLst>
            </p:cNvPr>
            <p:cNvSpPr/>
            <p:nvPr/>
          </p:nvSpPr>
          <p:spPr>
            <a:xfrm>
              <a:off x="10474138" y="14277423"/>
              <a:ext cx="8257009" cy="7292936"/>
            </a:xfrm>
            <a:prstGeom prst="roundRect">
              <a:avLst>
                <a:gd name="adj" fmla="val 620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ttangolo con angoli arrotondati 65">
              <a:extLst>
                <a:ext uri="{FF2B5EF4-FFF2-40B4-BE49-F238E27FC236}">
                  <a16:creationId xmlns:a16="http://schemas.microsoft.com/office/drawing/2014/main" id="{EF1210D5-1D95-4543-9D12-924F40268289}"/>
                </a:ext>
              </a:extLst>
            </p:cNvPr>
            <p:cNvSpPr/>
            <p:nvPr/>
          </p:nvSpPr>
          <p:spPr>
            <a:xfrm>
              <a:off x="10474137" y="14105181"/>
              <a:ext cx="8257009" cy="813560"/>
            </a:xfrm>
            <a:prstGeom prst="roundRect">
              <a:avLst>
                <a:gd name="adj" fmla="val 46361"/>
              </a:avLst>
            </a:prstGeom>
            <a:solidFill>
              <a:srgbClr val="6A7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ttangolo 66">
              <a:extLst>
                <a:ext uri="{FF2B5EF4-FFF2-40B4-BE49-F238E27FC236}">
                  <a16:creationId xmlns:a16="http://schemas.microsoft.com/office/drawing/2014/main" id="{998D8BBE-D1C0-46A8-844B-A6AEEACEC7B2}"/>
                </a:ext>
              </a:extLst>
            </p:cNvPr>
            <p:cNvSpPr/>
            <p:nvPr/>
          </p:nvSpPr>
          <p:spPr>
            <a:xfrm>
              <a:off x="10474138" y="14448909"/>
              <a:ext cx="8257009" cy="646330"/>
            </a:xfrm>
            <a:prstGeom prst="rect">
              <a:avLst/>
            </a:prstGeom>
            <a:solidFill>
              <a:srgbClr val="6A7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CasellaDiTesto 61">
            <a:extLst>
              <a:ext uri="{FF2B5EF4-FFF2-40B4-BE49-F238E27FC236}">
                <a16:creationId xmlns:a16="http://schemas.microsoft.com/office/drawing/2014/main" id="{1E47ABDA-3A9E-4C04-AAC7-699F87A1E6A2}"/>
              </a:ext>
            </a:extLst>
          </p:cNvPr>
          <p:cNvSpPr txBox="1"/>
          <p:nvPr/>
        </p:nvSpPr>
        <p:spPr>
          <a:xfrm>
            <a:off x="10915316" y="10981004"/>
            <a:ext cx="8735868" cy="584775"/>
          </a:xfrm>
          <a:prstGeom prst="rect">
            <a:avLst/>
          </a:prstGeom>
          <a:noFill/>
        </p:spPr>
        <p:txBody>
          <a:bodyPr wrap="square" rtlCol="0">
            <a:spAutoFit/>
          </a:bodyPr>
          <a:lstStyle/>
          <a:p>
            <a:pPr>
              <a:spcAft>
                <a:spcPts val="1288"/>
              </a:spcAft>
            </a:pPr>
            <a:r>
              <a:rPr lang="it-IT" sz="3200" b="1" dirty="0">
                <a:solidFill>
                  <a:schemeClr val="bg1"/>
                </a:solidFill>
                <a:latin typeface="Futura Bk BT" panose="020B0502020204020303" pitchFamily="34" charset="0"/>
              </a:rPr>
              <a:t> 2. Image processing and </a:t>
            </a:r>
            <a:r>
              <a:rPr lang="it-IT" sz="3200" b="1" dirty="0" err="1">
                <a:solidFill>
                  <a:schemeClr val="bg1"/>
                </a:solidFill>
                <a:latin typeface="Futura Bk BT" panose="020B0502020204020303" pitchFamily="34" charset="0"/>
              </a:rPr>
              <a:t>thresholding</a:t>
            </a:r>
            <a:endParaRPr lang="en-US" sz="3200" b="1" dirty="0">
              <a:solidFill>
                <a:schemeClr val="bg1"/>
              </a:solidFill>
              <a:latin typeface="Futura Bk BT" panose="020B0502020204020303" pitchFamily="34" charset="0"/>
            </a:endParaRPr>
          </a:p>
        </p:txBody>
      </p:sp>
      <p:grpSp>
        <p:nvGrpSpPr>
          <p:cNvPr id="29" name="Gruppo 28">
            <a:extLst>
              <a:ext uri="{FF2B5EF4-FFF2-40B4-BE49-F238E27FC236}">
                <a16:creationId xmlns:a16="http://schemas.microsoft.com/office/drawing/2014/main" id="{D1AFDE07-DC0C-48CC-ADF6-D87E17F12310}"/>
              </a:ext>
            </a:extLst>
          </p:cNvPr>
          <p:cNvGrpSpPr/>
          <p:nvPr/>
        </p:nvGrpSpPr>
        <p:grpSpPr>
          <a:xfrm>
            <a:off x="19720314" y="10792339"/>
            <a:ext cx="9999134" cy="6309857"/>
            <a:chOff x="18588391" y="14017082"/>
            <a:chExt cx="8257010" cy="6931122"/>
          </a:xfrm>
        </p:grpSpPr>
        <p:sp>
          <p:nvSpPr>
            <p:cNvPr id="69" name="Rettangolo con angoli arrotondati 68">
              <a:extLst>
                <a:ext uri="{FF2B5EF4-FFF2-40B4-BE49-F238E27FC236}">
                  <a16:creationId xmlns:a16="http://schemas.microsoft.com/office/drawing/2014/main" id="{6ECBCB5F-C548-4375-9B5F-33BF8C28765D}"/>
                </a:ext>
              </a:extLst>
            </p:cNvPr>
            <p:cNvSpPr/>
            <p:nvPr/>
          </p:nvSpPr>
          <p:spPr>
            <a:xfrm>
              <a:off x="18588392" y="14185851"/>
              <a:ext cx="8257009" cy="6762353"/>
            </a:xfrm>
            <a:prstGeom prst="roundRect">
              <a:avLst>
                <a:gd name="adj" fmla="val 6208"/>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ttangolo con angoli arrotondati 69">
              <a:extLst>
                <a:ext uri="{FF2B5EF4-FFF2-40B4-BE49-F238E27FC236}">
                  <a16:creationId xmlns:a16="http://schemas.microsoft.com/office/drawing/2014/main" id="{212EE84F-8896-4132-AE55-06566F1FC399}"/>
                </a:ext>
              </a:extLst>
            </p:cNvPr>
            <p:cNvSpPr/>
            <p:nvPr/>
          </p:nvSpPr>
          <p:spPr>
            <a:xfrm>
              <a:off x="18588391" y="14017082"/>
              <a:ext cx="8257009" cy="810088"/>
            </a:xfrm>
            <a:prstGeom prst="roundRect">
              <a:avLst>
                <a:gd name="adj" fmla="val 46361"/>
              </a:avLst>
            </a:prstGeom>
            <a:solidFill>
              <a:srgbClr val="6A7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ttangolo 70">
              <a:extLst>
                <a:ext uri="{FF2B5EF4-FFF2-40B4-BE49-F238E27FC236}">
                  <a16:creationId xmlns:a16="http://schemas.microsoft.com/office/drawing/2014/main" id="{45FC0B23-62C9-4699-8C30-A32598FD875F}"/>
                </a:ext>
              </a:extLst>
            </p:cNvPr>
            <p:cNvSpPr/>
            <p:nvPr/>
          </p:nvSpPr>
          <p:spPr>
            <a:xfrm>
              <a:off x="18588392" y="14357337"/>
              <a:ext cx="8257009" cy="583487"/>
            </a:xfrm>
            <a:prstGeom prst="rect">
              <a:avLst/>
            </a:prstGeom>
            <a:solidFill>
              <a:srgbClr val="6A7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 name="CasellaDiTesto 73">
            <a:extLst>
              <a:ext uri="{FF2B5EF4-FFF2-40B4-BE49-F238E27FC236}">
                <a16:creationId xmlns:a16="http://schemas.microsoft.com/office/drawing/2014/main" id="{621F4C8F-D677-40B0-AD41-D6D10EE3CB33}"/>
              </a:ext>
            </a:extLst>
          </p:cNvPr>
          <p:cNvSpPr txBox="1"/>
          <p:nvPr/>
        </p:nvSpPr>
        <p:spPr>
          <a:xfrm>
            <a:off x="21146767" y="10995543"/>
            <a:ext cx="6217539" cy="584775"/>
          </a:xfrm>
          <a:prstGeom prst="rect">
            <a:avLst/>
          </a:prstGeom>
          <a:noFill/>
        </p:spPr>
        <p:txBody>
          <a:bodyPr wrap="square" rtlCol="0">
            <a:spAutoFit/>
          </a:bodyPr>
          <a:lstStyle/>
          <a:p>
            <a:pPr algn="ctr">
              <a:spcAft>
                <a:spcPts val="1288"/>
              </a:spcAft>
            </a:pPr>
            <a:r>
              <a:rPr lang="it-IT" sz="3200" b="1" dirty="0">
                <a:solidFill>
                  <a:schemeClr val="bg1"/>
                </a:solidFill>
                <a:latin typeface="Futura Bk BT" panose="020B0502020204020303" pitchFamily="34" charset="0"/>
              </a:rPr>
              <a:t> 3. </a:t>
            </a:r>
            <a:r>
              <a:rPr lang="en-US" sz="3200" b="1" dirty="0">
                <a:solidFill>
                  <a:schemeClr val="bg1"/>
                </a:solidFill>
                <a:latin typeface="Futura Bk BT" panose="020B0502020204020303" pitchFamily="34" charset="0"/>
              </a:rPr>
              <a:t>Clustering and sampling</a:t>
            </a:r>
          </a:p>
        </p:txBody>
      </p:sp>
      <p:sp>
        <p:nvSpPr>
          <p:cNvPr id="75" name="CasellaDiTesto 74">
            <a:extLst>
              <a:ext uri="{FF2B5EF4-FFF2-40B4-BE49-F238E27FC236}">
                <a16:creationId xmlns:a16="http://schemas.microsoft.com/office/drawing/2014/main" id="{BE9A42C4-3DCF-4674-BC49-E5F973A6A766}"/>
              </a:ext>
            </a:extLst>
          </p:cNvPr>
          <p:cNvSpPr txBox="1"/>
          <p:nvPr/>
        </p:nvSpPr>
        <p:spPr>
          <a:xfrm>
            <a:off x="10088546" y="11676345"/>
            <a:ext cx="9380298" cy="2308324"/>
          </a:xfrm>
          <a:prstGeom prst="rect">
            <a:avLst/>
          </a:prstGeom>
          <a:noFill/>
        </p:spPr>
        <p:txBody>
          <a:bodyPr wrap="square" rtlCol="0">
            <a:spAutoFit/>
          </a:bodyPr>
          <a:lstStyle/>
          <a:p>
            <a:r>
              <a:rPr lang="it-IT" sz="2400" dirty="0">
                <a:latin typeface="Futura Bk BT" panose="020B0502020204020303" pitchFamily="34" charset="0"/>
              </a:rPr>
              <a:t>a) </a:t>
            </a:r>
            <a:r>
              <a:rPr lang="en-US" sz="2400" b="1" dirty="0">
                <a:latin typeface="Futura Bk BT" panose="020B0502020204020303" pitchFamily="34" charset="0"/>
              </a:rPr>
              <a:t>loading</a:t>
            </a:r>
            <a:r>
              <a:rPr lang="en-US" sz="2400" dirty="0">
                <a:latin typeface="Futura Bk BT" panose="020B0502020204020303" pitchFamily="34" charset="0"/>
              </a:rPr>
              <a:t> the input image (H&amp;E staining)</a:t>
            </a:r>
          </a:p>
          <a:p>
            <a:r>
              <a:rPr lang="en-US" sz="2400" dirty="0">
                <a:latin typeface="Futura Bk BT" panose="020B0502020204020303" pitchFamily="34" charset="0"/>
              </a:rPr>
              <a:t>b) converting color images to </a:t>
            </a:r>
            <a:r>
              <a:rPr lang="en-US" sz="2400" b="1" dirty="0">
                <a:latin typeface="Futura Bk BT" panose="020B0502020204020303" pitchFamily="34" charset="0"/>
              </a:rPr>
              <a:t>grayscale</a:t>
            </a:r>
          </a:p>
          <a:p>
            <a:r>
              <a:rPr lang="en-US" sz="2400" dirty="0">
                <a:latin typeface="Futura Bk BT" panose="020B0502020204020303" pitchFamily="34" charset="0"/>
              </a:rPr>
              <a:t>c) “squeezing" the image to remove redundant dimensions</a:t>
            </a:r>
          </a:p>
          <a:p>
            <a:r>
              <a:rPr lang="en-US" sz="2400" dirty="0">
                <a:latin typeface="Futura Bk BT" panose="020B0502020204020303" pitchFamily="34" charset="0"/>
              </a:rPr>
              <a:t>d) generating data frame with spatial coordinates (</a:t>
            </a:r>
            <a:r>
              <a:rPr lang="en-US" sz="2400" b="1" dirty="0">
                <a:latin typeface="Futura Bk BT" panose="020B0502020204020303" pitchFamily="34" charset="0"/>
              </a:rPr>
              <a:t>x, y</a:t>
            </a:r>
            <a:r>
              <a:rPr lang="en-US" sz="2400" dirty="0">
                <a:latin typeface="Futura Bk BT" panose="020B0502020204020303" pitchFamily="34" charset="0"/>
              </a:rPr>
              <a:t>) and </a:t>
            </a:r>
            <a:r>
              <a:rPr lang="en-US" sz="2400" b="1" dirty="0">
                <a:latin typeface="Futura Bk BT" panose="020B0502020204020303" pitchFamily="34" charset="0"/>
              </a:rPr>
              <a:t>intensity values</a:t>
            </a:r>
          </a:p>
          <a:p>
            <a:r>
              <a:rPr lang="en-US" sz="2400" dirty="0">
                <a:latin typeface="Futura Bk BT" panose="020B0502020204020303" pitchFamily="34" charset="0"/>
              </a:rPr>
              <a:t>e) t</a:t>
            </a:r>
            <a:r>
              <a:rPr lang="en-US" sz="2400" b="1" dirty="0">
                <a:latin typeface="Futura Bk BT" panose="020B0502020204020303" pitchFamily="34" charset="0"/>
              </a:rPr>
              <a:t>hresholding</a:t>
            </a:r>
            <a:r>
              <a:rPr lang="en-US" sz="2400" dirty="0">
                <a:latin typeface="Futura Bk BT" panose="020B0502020204020303" pitchFamily="34" charset="0"/>
              </a:rPr>
              <a:t> to exclude high-intensity background pixels</a:t>
            </a:r>
          </a:p>
        </p:txBody>
      </p:sp>
      <p:pic>
        <p:nvPicPr>
          <p:cNvPr id="77" name="Segnaposto contenuto 4">
            <a:extLst>
              <a:ext uri="{FF2B5EF4-FFF2-40B4-BE49-F238E27FC236}">
                <a16:creationId xmlns:a16="http://schemas.microsoft.com/office/drawing/2014/main" id="{176A3B2D-4EDF-404E-B80D-D3EF19E91034}"/>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saturation sat="66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0905785" y="14067275"/>
            <a:ext cx="1698314" cy="1316847"/>
          </a:xfrm>
          <a:prstGeom prst="rect">
            <a:avLst/>
          </a:prstGeom>
        </p:spPr>
      </p:pic>
      <p:cxnSp>
        <p:nvCxnSpPr>
          <p:cNvPr id="31" name="Connettore 2 30">
            <a:extLst>
              <a:ext uri="{FF2B5EF4-FFF2-40B4-BE49-F238E27FC236}">
                <a16:creationId xmlns:a16="http://schemas.microsoft.com/office/drawing/2014/main" id="{C1AA598A-7122-4C92-B6C4-79939B4542D6}"/>
              </a:ext>
            </a:extLst>
          </p:cNvPr>
          <p:cNvCxnSpPr>
            <a:cxnSpLocks/>
          </p:cNvCxnSpPr>
          <p:nvPr/>
        </p:nvCxnSpPr>
        <p:spPr>
          <a:xfrm>
            <a:off x="12933205" y="14641594"/>
            <a:ext cx="42833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81" name="Connettore 2 80">
            <a:extLst>
              <a:ext uri="{FF2B5EF4-FFF2-40B4-BE49-F238E27FC236}">
                <a16:creationId xmlns:a16="http://schemas.microsoft.com/office/drawing/2014/main" id="{BC6DA3DE-D088-4D24-AA59-F5377A55AC95}"/>
              </a:ext>
            </a:extLst>
          </p:cNvPr>
          <p:cNvCxnSpPr>
            <a:cxnSpLocks/>
          </p:cNvCxnSpPr>
          <p:nvPr/>
        </p:nvCxnSpPr>
        <p:spPr>
          <a:xfrm>
            <a:off x="16462207" y="14605506"/>
            <a:ext cx="42833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7" name="CasellaDiTesto 86">
            <a:extLst>
              <a:ext uri="{FF2B5EF4-FFF2-40B4-BE49-F238E27FC236}">
                <a16:creationId xmlns:a16="http://schemas.microsoft.com/office/drawing/2014/main" id="{63C293C4-5914-49A9-B1A1-BAF8A9FE8F2E}"/>
              </a:ext>
            </a:extLst>
          </p:cNvPr>
          <p:cNvSpPr txBox="1"/>
          <p:nvPr/>
        </p:nvSpPr>
        <p:spPr>
          <a:xfrm>
            <a:off x="20083789" y="12005978"/>
            <a:ext cx="5938548" cy="4601260"/>
          </a:xfrm>
          <a:prstGeom prst="rect">
            <a:avLst/>
          </a:prstGeom>
          <a:noFill/>
        </p:spPr>
        <p:txBody>
          <a:bodyPr wrap="square" rtlCol="0">
            <a:spAutoFit/>
          </a:bodyPr>
          <a:lstStyle/>
          <a:p>
            <a:pPr algn="just"/>
            <a:r>
              <a:rPr lang="it-IT" sz="2400" b="1" u="sng" dirty="0">
                <a:latin typeface="Futura Bk BT" panose="020B0502020204020303" pitchFamily="34" charset="0"/>
              </a:rPr>
              <a:t>Clustering:</a:t>
            </a:r>
            <a:r>
              <a:rPr lang="it-IT" sz="2400" dirty="0">
                <a:latin typeface="Futura Bk BT" panose="020B0502020204020303" pitchFamily="34" charset="0"/>
              </a:rPr>
              <a:t> </a:t>
            </a:r>
            <a:r>
              <a:rPr lang="it-IT" sz="2400" b="1" dirty="0">
                <a:latin typeface="Futura Bk BT" panose="020B0502020204020303" pitchFamily="34" charset="0"/>
              </a:rPr>
              <a:t>K-</a:t>
            </a:r>
            <a:r>
              <a:rPr lang="it-IT" sz="2400" b="1" dirty="0" err="1">
                <a:latin typeface="Futura Bk BT" panose="020B0502020204020303" pitchFamily="34" charset="0"/>
              </a:rPr>
              <a:t>means</a:t>
            </a:r>
            <a:r>
              <a:rPr lang="it-IT" sz="2400" b="1" dirty="0">
                <a:latin typeface="Futura Bk BT" panose="020B0502020204020303" pitchFamily="34" charset="0"/>
              </a:rPr>
              <a:t>++ </a:t>
            </a:r>
            <a:r>
              <a:rPr lang="it-IT" sz="2400" dirty="0" err="1">
                <a:latin typeface="Futura Bk BT" panose="020B0502020204020303" pitchFamily="34" charset="0"/>
              </a:rPr>
              <a:t>algorithm</a:t>
            </a:r>
            <a:r>
              <a:rPr lang="it-IT" sz="2400" dirty="0">
                <a:latin typeface="Futura Bk BT" panose="020B0502020204020303" pitchFamily="34" charset="0"/>
              </a:rPr>
              <a:t> </a:t>
            </a:r>
            <a:r>
              <a:rPr lang="it-IT" sz="2400" dirty="0" err="1">
                <a:latin typeface="Futura Bk BT" panose="020B0502020204020303" pitchFamily="34" charset="0"/>
              </a:rPr>
              <a:t>is</a:t>
            </a:r>
            <a:r>
              <a:rPr lang="it-IT" sz="2400" dirty="0">
                <a:latin typeface="Futura Bk BT" panose="020B0502020204020303" pitchFamily="34" charset="0"/>
              </a:rPr>
              <a:t> </a:t>
            </a:r>
            <a:r>
              <a:rPr lang="it-IT" sz="2400" dirty="0" err="1">
                <a:latin typeface="Futura Bk BT" panose="020B0502020204020303" pitchFamily="34" charset="0"/>
              </a:rPr>
              <a:t>used</a:t>
            </a:r>
            <a:r>
              <a:rPr lang="it-IT" sz="2400" dirty="0">
                <a:latin typeface="Futura Bk BT" panose="020B0502020204020303" pitchFamily="34" charset="0"/>
              </a:rPr>
              <a:t> to cluster pixels with </a:t>
            </a:r>
            <a:r>
              <a:rPr lang="it-IT" sz="2400" dirty="0" err="1">
                <a:latin typeface="Futura Bk BT" panose="020B0502020204020303" pitchFamily="34" charset="0"/>
              </a:rPr>
              <a:t>similar</a:t>
            </a:r>
            <a:r>
              <a:rPr lang="it-IT" sz="2400" dirty="0">
                <a:latin typeface="Futura Bk BT" panose="020B0502020204020303" pitchFamily="34" charset="0"/>
              </a:rPr>
              <a:t> </a:t>
            </a:r>
            <a:r>
              <a:rPr lang="it-IT" sz="2400" dirty="0" err="1">
                <a:latin typeface="Futura Bk BT" panose="020B0502020204020303" pitchFamily="34" charset="0"/>
              </a:rPr>
              <a:t>intensity</a:t>
            </a:r>
            <a:r>
              <a:rPr lang="it-IT" sz="2400" dirty="0">
                <a:latin typeface="Futura Bk BT" panose="020B0502020204020303" pitchFamily="34" charset="0"/>
              </a:rPr>
              <a:t>, </a:t>
            </a:r>
            <a:r>
              <a:rPr lang="it-IT" sz="2400" dirty="0" err="1">
                <a:latin typeface="Futura Bk BT" panose="020B0502020204020303" pitchFamily="34" charset="0"/>
              </a:rPr>
              <a:t>mimicking</a:t>
            </a:r>
            <a:r>
              <a:rPr lang="it-IT" sz="2400" dirty="0">
                <a:latin typeface="Futura Bk BT" panose="020B0502020204020303" pitchFamily="34" charset="0"/>
              </a:rPr>
              <a:t> </a:t>
            </a:r>
            <a:r>
              <a:rPr lang="it-IT" sz="2400" dirty="0" err="1">
                <a:latin typeface="Futura Bk BT" panose="020B0502020204020303" pitchFamily="34" charset="0"/>
              </a:rPr>
              <a:t>distinct</a:t>
            </a:r>
            <a:r>
              <a:rPr lang="it-IT" sz="2400" dirty="0">
                <a:latin typeface="Futura Bk BT" panose="020B0502020204020303" pitchFamily="34" charset="0"/>
              </a:rPr>
              <a:t> </a:t>
            </a:r>
            <a:r>
              <a:rPr lang="it-IT" sz="2400" dirty="0" err="1">
                <a:latin typeface="Futura Bk BT" panose="020B0502020204020303" pitchFamily="34" charset="0"/>
              </a:rPr>
              <a:t>cell</a:t>
            </a:r>
            <a:r>
              <a:rPr lang="it-IT" sz="2400" dirty="0">
                <a:latin typeface="Futura Bk BT" panose="020B0502020204020303" pitchFamily="34" charset="0"/>
              </a:rPr>
              <a:t> </a:t>
            </a:r>
            <a:r>
              <a:rPr lang="it-IT" sz="2400" dirty="0" err="1">
                <a:latin typeface="Futura Bk BT" panose="020B0502020204020303" pitchFamily="34" charset="0"/>
              </a:rPr>
              <a:t>types</a:t>
            </a:r>
            <a:r>
              <a:rPr lang="it-IT" sz="2400" dirty="0">
                <a:latin typeface="Futura Bk BT" panose="020B0502020204020303" pitchFamily="34" charset="0"/>
              </a:rPr>
              <a:t> in </a:t>
            </a:r>
            <a:r>
              <a:rPr lang="it-IT" sz="2400" dirty="0" err="1">
                <a:latin typeface="Futura Bk BT" panose="020B0502020204020303" pitchFamily="34" charset="0"/>
              </a:rPr>
              <a:t>real</a:t>
            </a:r>
            <a:r>
              <a:rPr lang="it-IT" sz="2400" dirty="0">
                <a:latin typeface="Futura Bk BT" panose="020B0502020204020303" pitchFamily="34" charset="0"/>
              </a:rPr>
              <a:t> </a:t>
            </a:r>
            <a:r>
              <a:rPr lang="it-IT" sz="2400" dirty="0" err="1">
                <a:latin typeface="Futura Bk BT" panose="020B0502020204020303" pitchFamily="34" charset="0"/>
              </a:rPr>
              <a:t>biological</a:t>
            </a:r>
            <a:r>
              <a:rPr lang="it-IT" sz="2400" dirty="0">
                <a:latin typeface="Futura Bk BT" panose="020B0502020204020303" pitchFamily="34" charset="0"/>
              </a:rPr>
              <a:t> data</a:t>
            </a:r>
          </a:p>
          <a:p>
            <a:endParaRPr lang="en-US" sz="2400" dirty="0">
              <a:latin typeface="Futura Bk BT" panose="020B0502020204020303" pitchFamily="34" charset="0"/>
            </a:endParaRPr>
          </a:p>
          <a:p>
            <a:pPr>
              <a:spcBef>
                <a:spcPts val="600"/>
              </a:spcBef>
            </a:pPr>
            <a:r>
              <a:rPr lang="en-US" sz="2400" b="1" u="sng" dirty="0">
                <a:latin typeface="Futura Bk BT" panose="020B0502020204020303" pitchFamily="34" charset="0"/>
              </a:rPr>
              <a:t>Sampling:</a:t>
            </a:r>
            <a:r>
              <a:rPr lang="en-US" sz="2400" dirty="0">
                <a:latin typeface="Futura Bk BT" panose="020B0502020204020303" pitchFamily="34" charset="0"/>
              </a:rPr>
              <a:t> </a:t>
            </a:r>
          </a:p>
          <a:p>
            <a:r>
              <a:rPr lang="en-US" sz="2400" dirty="0">
                <a:latin typeface="Futura Bk BT" panose="020B0502020204020303" pitchFamily="34" charset="0"/>
              </a:rPr>
              <a:t>a) calculate frequency of each cluster </a:t>
            </a:r>
          </a:p>
          <a:p>
            <a:r>
              <a:rPr lang="en-US" sz="2400" dirty="0">
                <a:latin typeface="Futura Bk BT" panose="020B0502020204020303" pitchFamily="34" charset="0"/>
              </a:rPr>
              <a:t>b) determine how many cells to sample from each cluster</a:t>
            </a:r>
          </a:p>
          <a:p>
            <a:r>
              <a:rPr lang="en-US" sz="2400" dirty="0">
                <a:latin typeface="Futura Bk BT" panose="020B0502020204020303" pitchFamily="34" charset="0"/>
              </a:rPr>
              <a:t>c) randomly sample cells from each   cluster</a:t>
            </a:r>
          </a:p>
          <a:p>
            <a:r>
              <a:rPr lang="en-US" sz="2400" dirty="0">
                <a:latin typeface="Futura Bk BT" panose="020B0502020204020303" pitchFamily="34" charset="0"/>
              </a:rPr>
              <a:t>d) generate collective data frame</a:t>
            </a:r>
          </a:p>
        </p:txBody>
      </p:sp>
      <p:pic>
        <p:nvPicPr>
          <p:cNvPr id="35" name="Immagine 34">
            <a:extLst>
              <a:ext uri="{FF2B5EF4-FFF2-40B4-BE49-F238E27FC236}">
                <a16:creationId xmlns:a16="http://schemas.microsoft.com/office/drawing/2014/main" id="{BE0215AF-F939-4A8D-BB9F-A6FE27FF0BD5}"/>
              </a:ext>
            </a:extLst>
          </p:cNvPr>
          <p:cNvPicPr>
            <a:picLocks noChangeAspect="1"/>
          </p:cNvPicPr>
          <p:nvPr/>
        </p:nvPicPr>
        <p:blipFill rotWithShape="1">
          <a:blip r:embed="rId10">
            <a:extLst>
              <a:ext uri="{28A0092B-C50C-407E-A947-70E740481C1C}">
                <a14:useLocalDpi xmlns:a14="http://schemas.microsoft.com/office/drawing/2010/main" val="0"/>
              </a:ext>
            </a:extLst>
          </a:blip>
          <a:srcRect l="13060" t="11351" r="28521" b="10812"/>
          <a:stretch/>
        </p:blipFill>
        <p:spPr>
          <a:xfrm>
            <a:off x="26374517" y="12295100"/>
            <a:ext cx="2398678" cy="2116698"/>
          </a:xfrm>
          <a:prstGeom prst="rect">
            <a:avLst/>
          </a:prstGeom>
        </p:spPr>
      </p:pic>
      <p:cxnSp>
        <p:nvCxnSpPr>
          <p:cNvPr id="90" name="Connettore 2 89">
            <a:extLst>
              <a:ext uri="{FF2B5EF4-FFF2-40B4-BE49-F238E27FC236}">
                <a16:creationId xmlns:a16="http://schemas.microsoft.com/office/drawing/2014/main" id="{847E526E-577F-4BB1-B313-3D7A428A3898}"/>
              </a:ext>
            </a:extLst>
          </p:cNvPr>
          <p:cNvCxnSpPr>
            <a:cxnSpLocks/>
          </p:cNvCxnSpPr>
          <p:nvPr/>
        </p:nvCxnSpPr>
        <p:spPr>
          <a:xfrm>
            <a:off x="27715162" y="14644260"/>
            <a:ext cx="0" cy="516176"/>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6" name="CasellaDiTesto 95">
            <a:extLst>
              <a:ext uri="{FF2B5EF4-FFF2-40B4-BE49-F238E27FC236}">
                <a16:creationId xmlns:a16="http://schemas.microsoft.com/office/drawing/2014/main" id="{DF716F08-1E84-4A17-AC4E-516116E7DC13}"/>
              </a:ext>
            </a:extLst>
          </p:cNvPr>
          <p:cNvSpPr txBox="1"/>
          <p:nvPr/>
        </p:nvSpPr>
        <p:spPr>
          <a:xfrm>
            <a:off x="26273722" y="15160436"/>
            <a:ext cx="2926149" cy="307777"/>
          </a:xfrm>
          <a:prstGeom prst="rect">
            <a:avLst/>
          </a:prstGeom>
          <a:noFill/>
        </p:spPr>
        <p:txBody>
          <a:bodyPr wrap="square" rtlCol="0">
            <a:spAutoFit/>
          </a:bodyPr>
          <a:lstStyle/>
          <a:p>
            <a:pPr algn="ctr"/>
            <a:r>
              <a:rPr lang="it-IT" sz="1400" b="1" i="1" dirty="0" err="1">
                <a:latin typeface="Futura Bk BT" panose="020B0502020204020303" pitchFamily="34" charset="0"/>
              </a:rPr>
              <a:t>subsampled</a:t>
            </a:r>
            <a:r>
              <a:rPr lang="it-IT" sz="1400" b="1" i="1" dirty="0">
                <a:latin typeface="Futura Bk BT" panose="020B0502020204020303" pitchFamily="34" charset="0"/>
              </a:rPr>
              <a:t> </a:t>
            </a:r>
            <a:r>
              <a:rPr lang="it-IT" sz="1400" b="1" i="1" dirty="0" err="1">
                <a:latin typeface="Futura Bk BT" panose="020B0502020204020303" pitchFamily="34" charset="0"/>
              </a:rPr>
              <a:t>dataframe</a:t>
            </a:r>
            <a:endParaRPr lang="en-US" sz="1400" b="1" i="1" dirty="0">
              <a:latin typeface="Futura Bk BT" panose="020B0502020204020303" pitchFamily="34" charset="0"/>
            </a:endParaRPr>
          </a:p>
        </p:txBody>
      </p:sp>
      <p:pic>
        <p:nvPicPr>
          <p:cNvPr id="40" name="Immagine 39">
            <a:extLst>
              <a:ext uri="{FF2B5EF4-FFF2-40B4-BE49-F238E27FC236}">
                <a16:creationId xmlns:a16="http://schemas.microsoft.com/office/drawing/2014/main" id="{903CF0C7-A5C9-4D95-B420-CCDAF6CDDADA}"/>
              </a:ext>
            </a:extLst>
          </p:cNvPr>
          <p:cNvPicPr>
            <a:picLocks noChangeAspect="1"/>
          </p:cNvPicPr>
          <p:nvPr/>
        </p:nvPicPr>
        <p:blipFill rotWithShape="1">
          <a:blip r:embed="rId11"/>
          <a:srcRect l="24499"/>
          <a:stretch/>
        </p:blipFill>
        <p:spPr>
          <a:xfrm>
            <a:off x="17237174" y="14105667"/>
            <a:ext cx="1703848" cy="1196797"/>
          </a:xfrm>
          <a:prstGeom prst="rect">
            <a:avLst/>
          </a:prstGeom>
        </p:spPr>
      </p:pic>
      <p:sp>
        <p:nvSpPr>
          <p:cNvPr id="166" name="Triangolo isoscele 165">
            <a:extLst>
              <a:ext uri="{FF2B5EF4-FFF2-40B4-BE49-F238E27FC236}">
                <a16:creationId xmlns:a16="http://schemas.microsoft.com/office/drawing/2014/main" id="{CDF1AE05-E8C3-4B9E-9F4B-A4B3985C6E97}"/>
              </a:ext>
            </a:extLst>
          </p:cNvPr>
          <p:cNvSpPr/>
          <p:nvPr/>
        </p:nvSpPr>
        <p:spPr>
          <a:xfrm flipV="1">
            <a:off x="7777820" y="28749258"/>
            <a:ext cx="2239808" cy="84555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a:p>
        </p:txBody>
      </p:sp>
      <p:sp>
        <p:nvSpPr>
          <p:cNvPr id="20" name="Triangolo isoscele 19">
            <a:extLst>
              <a:ext uri="{FF2B5EF4-FFF2-40B4-BE49-F238E27FC236}">
                <a16:creationId xmlns:a16="http://schemas.microsoft.com/office/drawing/2014/main" id="{EDF19CD5-844B-4CF5-BF3F-88EF8C15A969}"/>
              </a:ext>
            </a:extLst>
          </p:cNvPr>
          <p:cNvSpPr/>
          <p:nvPr/>
        </p:nvSpPr>
        <p:spPr>
          <a:xfrm rot="10800000">
            <a:off x="19297654" y="37350037"/>
            <a:ext cx="1723136" cy="821490"/>
          </a:xfrm>
          <a:prstGeom prst="triangle">
            <a:avLst/>
          </a:prstGeom>
          <a:solidFill>
            <a:srgbClr val="E0ECE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a:p>
        </p:txBody>
      </p:sp>
      <p:pic>
        <p:nvPicPr>
          <p:cNvPr id="43" name="Immagine 42">
            <a:extLst>
              <a:ext uri="{FF2B5EF4-FFF2-40B4-BE49-F238E27FC236}">
                <a16:creationId xmlns:a16="http://schemas.microsoft.com/office/drawing/2014/main" id="{E9C263B8-A38E-43AD-8B45-9DB211C9E478}"/>
              </a:ext>
            </a:extLst>
          </p:cNvPr>
          <p:cNvPicPr>
            <a:picLocks noChangeAspect="1"/>
          </p:cNvPicPr>
          <p:nvPr/>
        </p:nvPicPr>
        <p:blipFill rotWithShape="1">
          <a:blip r:embed="rId12"/>
          <a:srcRect l="7628"/>
          <a:stretch/>
        </p:blipFill>
        <p:spPr>
          <a:xfrm>
            <a:off x="26415249" y="15605464"/>
            <a:ext cx="2643096" cy="1173265"/>
          </a:xfrm>
          <a:prstGeom prst="rect">
            <a:avLst/>
          </a:prstGeom>
        </p:spPr>
      </p:pic>
      <p:grpSp>
        <p:nvGrpSpPr>
          <p:cNvPr id="47" name="Gruppo 46">
            <a:extLst>
              <a:ext uri="{FF2B5EF4-FFF2-40B4-BE49-F238E27FC236}">
                <a16:creationId xmlns:a16="http://schemas.microsoft.com/office/drawing/2014/main" id="{592A5D0C-FC4B-4F17-88E0-EDC07FED2936}"/>
              </a:ext>
            </a:extLst>
          </p:cNvPr>
          <p:cNvGrpSpPr/>
          <p:nvPr/>
        </p:nvGrpSpPr>
        <p:grpSpPr>
          <a:xfrm>
            <a:off x="470689" y="14306608"/>
            <a:ext cx="9255810" cy="14501741"/>
            <a:chOff x="1486079" y="16957416"/>
            <a:chExt cx="8257010" cy="13596428"/>
          </a:xfrm>
        </p:grpSpPr>
        <p:sp>
          <p:nvSpPr>
            <p:cNvPr id="106" name="Rettangolo con angoli arrotondati 105">
              <a:extLst>
                <a:ext uri="{FF2B5EF4-FFF2-40B4-BE49-F238E27FC236}">
                  <a16:creationId xmlns:a16="http://schemas.microsoft.com/office/drawing/2014/main" id="{158B011C-2810-4B51-BC02-C95D3DD0F0BF}"/>
                </a:ext>
              </a:extLst>
            </p:cNvPr>
            <p:cNvSpPr/>
            <p:nvPr/>
          </p:nvSpPr>
          <p:spPr>
            <a:xfrm>
              <a:off x="1486080" y="17198559"/>
              <a:ext cx="8257009" cy="13355285"/>
            </a:xfrm>
            <a:prstGeom prst="roundRect">
              <a:avLst>
                <a:gd name="adj" fmla="val 4806"/>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ttangolo con angoli arrotondati 106">
              <a:extLst>
                <a:ext uri="{FF2B5EF4-FFF2-40B4-BE49-F238E27FC236}">
                  <a16:creationId xmlns:a16="http://schemas.microsoft.com/office/drawing/2014/main" id="{A891E5A6-DB2C-4168-A569-91089FCA5325}"/>
                </a:ext>
              </a:extLst>
            </p:cNvPr>
            <p:cNvSpPr/>
            <p:nvPr/>
          </p:nvSpPr>
          <p:spPr>
            <a:xfrm>
              <a:off x="1486079" y="16957416"/>
              <a:ext cx="8257009" cy="882462"/>
            </a:xfrm>
            <a:prstGeom prst="roundRect">
              <a:avLst>
                <a:gd name="adj" fmla="val 46361"/>
              </a:avLst>
            </a:prstGeom>
            <a:solidFill>
              <a:srgbClr val="6A7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ttangolo 107">
              <a:extLst>
                <a:ext uri="{FF2B5EF4-FFF2-40B4-BE49-F238E27FC236}">
                  <a16:creationId xmlns:a16="http://schemas.microsoft.com/office/drawing/2014/main" id="{67B9A948-B747-4BBB-AB7E-9C23C23F2B94}"/>
                </a:ext>
              </a:extLst>
            </p:cNvPr>
            <p:cNvSpPr/>
            <p:nvPr/>
          </p:nvSpPr>
          <p:spPr>
            <a:xfrm>
              <a:off x="1486080" y="17370045"/>
              <a:ext cx="8257009" cy="633008"/>
            </a:xfrm>
            <a:prstGeom prst="rect">
              <a:avLst/>
            </a:prstGeom>
            <a:solidFill>
              <a:srgbClr val="6A75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9" name="CasellaDiTesto 108">
            <a:extLst>
              <a:ext uri="{FF2B5EF4-FFF2-40B4-BE49-F238E27FC236}">
                <a16:creationId xmlns:a16="http://schemas.microsoft.com/office/drawing/2014/main" id="{5717407C-6DAF-4A90-8A52-8C5E1B8D71DC}"/>
              </a:ext>
            </a:extLst>
          </p:cNvPr>
          <p:cNvSpPr txBox="1"/>
          <p:nvPr/>
        </p:nvSpPr>
        <p:spPr>
          <a:xfrm>
            <a:off x="1818575" y="14560169"/>
            <a:ext cx="6788096" cy="584775"/>
          </a:xfrm>
          <a:prstGeom prst="rect">
            <a:avLst/>
          </a:prstGeom>
          <a:noFill/>
        </p:spPr>
        <p:txBody>
          <a:bodyPr wrap="square" rtlCol="0">
            <a:spAutoFit/>
          </a:bodyPr>
          <a:lstStyle/>
          <a:p>
            <a:pPr algn="ctr">
              <a:spcAft>
                <a:spcPts val="1288"/>
              </a:spcAft>
            </a:pPr>
            <a:r>
              <a:rPr lang="it-IT" sz="3200" b="1" dirty="0">
                <a:solidFill>
                  <a:schemeClr val="bg1"/>
                </a:solidFill>
                <a:latin typeface="Futura Bk BT" panose="020B0502020204020303" pitchFamily="34" charset="0"/>
              </a:rPr>
              <a:t> 4. </a:t>
            </a:r>
            <a:r>
              <a:rPr lang="it-IT" sz="3200" b="1" dirty="0" err="1">
                <a:solidFill>
                  <a:schemeClr val="bg1"/>
                </a:solidFill>
                <a:latin typeface="Futura Bk BT" panose="020B0502020204020303" pitchFamily="34" charset="0"/>
              </a:rPr>
              <a:t>Generating</a:t>
            </a:r>
            <a:r>
              <a:rPr lang="it-IT" sz="3200" b="1" dirty="0">
                <a:solidFill>
                  <a:schemeClr val="bg1"/>
                </a:solidFill>
                <a:latin typeface="Futura Bk BT" panose="020B0502020204020303" pitchFamily="34" charset="0"/>
              </a:rPr>
              <a:t> </a:t>
            </a:r>
            <a:r>
              <a:rPr lang="it-IT" sz="3200" b="1" dirty="0" err="1">
                <a:solidFill>
                  <a:schemeClr val="bg1"/>
                </a:solidFill>
                <a:latin typeface="Futura Bk BT" panose="020B0502020204020303" pitchFamily="34" charset="0"/>
              </a:rPr>
              <a:t>expression</a:t>
            </a:r>
            <a:r>
              <a:rPr lang="it-IT" sz="3200" b="1" dirty="0">
                <a:solidFill>
                  <a:schemeClr val="bg1"/>
                </a:solidFill>
                <a:latin typeface="Futura Bk BT" panose="020B0502020204020303" pitchFamily="34" charset="0"/>
              </a:rPr>
              <a:t> </a:t>
            </a:r>
            <a:r>
              <a:rPr lang="it-IT" sz="3200" b="1" dirty="0" err="1">
                <a:solidFill>
                  <a:schemeClr val="bg1"/>
                </a:solidFill>
                <a:latin typeface="Futura Bk BT" panose="020B0502020204020303" pitchFamily="34" charset="0"/>
              </a:rPr>
              <a:t>matrix</a:t>
            </a:r>
            <a:endParaRPr lang="en-US" sz="3200" b="1" dirty="0">
              <a:solidFill>
                <a:schemeClr val="bg1"/>
              </a:solidFill>
              <a:latin typeface="Futura Bk BT" panose="020B0502020204020303" pitchFamily="34" charset="0"/>
            </a:endParaRPr>
          </a:p>
        </p:txBody>
      </p:sp>
      <p:sp>
        <p:nvSpPr>
          <p:cNvPr id="137" name="CasellaDiTesto 136">
            <a:extLst>
              <a:ext uri="{FF2B5EF4-FFF2-40B4-BE49-F238E27FC236}">
                <a16:creationId xmlns:a16="http://schemas.microsoft.com/office/drawing/2014/main" id="{5CBCB690-F3B2-4DAF-A622-E72BAE8546C1}"/>
              </a:ext>
            </a:extLst>
          </p:cNvPr>
          <p:cNvSpPr txBox="1"/>
          <p:nvPr/>
        </p:nvSpPr>
        <p:spPr>
          <a:xfrm>
            <a:off x="1136768" y="11908319"/>
            <a:ext cx="8617568" cy="1938992"/>
          </a:xfrm>
          <a:prstGeom prst="rect">
            <a:avLst/>
          </a:prstGeom>
          <a:noFill/>
        </p:spPr>
        <p:txBody>
          <a:bodyPr wrap="square" rtlCol="0">
            <a:spAutoFit/>
          </a:bodyPr>
          <a:lstStyle/>
          <a:p>
            <a:r>
              <a:rPr lang="it-IT" sz="2400" dirty="0" err="1">
                <a:latin typeface="Futura Bk BT" panose="020B0502020204020303" pitchFamily="34" charset="0"/>
              </a:rPr>
              <a:t>We</a:t>
            </a:r>
            <a:r>
              <a:rPr lang="it-IT" sz="2400" dirty="0">
                <a:latin typeface="Futura Bk BT" panose="020B0502020204020303" pitchFamily="34" charset="0"/>
              </a:rPr>
              <a:t> </a:t>
            </a:r>
            <a:r>
              <a:rPr lang="it-IT" sz="2400" dirty="0" err="1">
                <a:latin typeface="Futura Bk BT" panose="020B0502020204020303" pitchFamily="34" charset="0"/>
              </a:rPr>
              <a:t>have</a:t>
            </a:r>
            <a:r>
              <a:rPr lang="it-IT" sz="2400" dirty="0">
                <a:latin typeface="Futura Bk BT" panose="020B0502020204020303" pitchFamily="34" charset="0"/>
              </a:rPr>
              <a:t> </a:t>
            </a:r>
            <a:r>
              <a:rPr lang="it-IT" sz="2400" dirty="0" err="1">
                <a:latin typeface="Futura Bk BT" panose="020B0502020204020303" pitchFamily="34" charset="0"/>
              </a:rPr>
              <a:t>defined</a:t>
            </a:r>
            <a:r>
              <a:rPr lang="it-IT" sz="2400" dirty="0">
                <a:latin typeface="Futura Bk BT" panose="020B0502020204020303" pitchFamily="34" charset="0"/>
              </a:rPr>
              <a:t> the following </a:t>
            </a:r>
            <a:r>
              <a:rPr lang="it-IT" sz="2400" dirty="0" err="1">
                <a:latin typeface="Futura Bk BT" panose="020B0502020204020303" pitchFamily="34" charset="0"/>
              </a:rPr>
              <a:t>simulation</a:t>
            </a:r>
            <a:r>
              <a:rPr lang="it-IT" sz="2400" dirty="0">
                <a:latin typeface="Futura Bk BT" panose="020B0502020204020303" pitchFamily="34" charset="0"/>
              </a:rPr>
              <a:t> </a:t>
            </a:r>
            <a:r>
              <a:rPr lang="it-IT" sz="2400" dirty="0" err="1">
                <a:latin typeface="Futura Bk BT" panose="020B0502020204020303" pitchFamily="34" charset="0"/>
              </a:rPr>
              <a:t>parameters</a:t>
            </a:r>
            <a:r>
              <a:rPr lang="it-IT" sz="2400" dirty="0">
                <a:latin typeface="Futura Bk BT" panose="020B0502020204020303" pitchFamily="34" charset="0"/>
              </a:rPr>
              <a:t>:</a:t>
            </a:r>
          </a:p>
          <a:p>
            <a:r>
              <a:rPr lang="it-IT" sz="2400" dirty="0">
                <a:latin typeface="Futura Bk BT" panose="020B0502020204020303" pitchFamily="34" charset="0"/>
              </a:rPr>
              <a:t>-</a:t>
            </a:r>
            <a:r>
              <a:rPr lang="it-IT" sz="2400" dirty="0" err="1">
                <a:latin typeface="Futura Bk BT" panose="020B0502020204020303" pitchFamily="34" charset="0"/>
              </a:rPr>
              <a:t>numer</a:t>
            </a:r>
            <a:r>
              <a:rPr lang="it-IT" sz="2400" dirty="0">
                <a:latin typeface="Futura Bk BT" panose="020B0502020204020303" pitchFamily="34" charset="0"/>
              </a:rPr>
              <a:t> of </a:t>
            </a:r>
            <a:r>
              <a:rPr lang="it-IT" sz="2400" b="1" dirty="0" err="1">
                <a:latin typeface="Futura Bk BT" panose="020B0502020204020303" pitchFamily="34" charset="0"/>
              </a:rPr>
              <a:t>cells</a:t>
            </a:r>
            <a:r>
              <a:rPr lang="it-IT" sz="2400" dirty="0">
                <a:latin typeface="Futura Bk BT" panose="020B0502020204020303" pitchFamily="34" charset="0"/>
              </a:rPr>
              <a:t>:</a:t>
            </a:r>
            <a:r>
              <a:rPr lang="it-IT" sz="2400" b="1" dirty="0">
                <a:latin typeface="Futura Bk BT" panose="020B0502020204020303" pitchFamily="34" charset="0"/>
              </a:rPr>
              <a:t> 30000</a:t>
            </a:r>
          </a:p>
          <a:p>
            <a:r>
              <a:rPr lang="it-IT" sz="2400" dirty="0">
                <a:latin typeface="Futura Bk BT" panose="020B0502020204020303" pitchFamily="34" charset="0"/>
              </a:rPr>
              <a:t>-</a:t>
            </a:r>
            <a:r>
              <a:rPr lang="it-IT" sz="2400" dirty="0" err="1">
                <a:latin typeface="Futura Bk BT" panose="020B0502020204020303" pitchFamily="34" charset="0"/>
              </a:rPr>
              <a:t>number</a:t>
            </a:r>
            <a:r>
              <a:rPr lang="it-IT" sz="2400" dirty="0">
                <a:latin typeface="Futura Bk BT" panose="020B0502020204020303" pitchFamily="34" charset="0"/>
              </a:rPr>
              <a:t> of </a:t>
            </a:r>
            <a:r>
              <a:rPr lang="it-IT" sz="2400" b="1" dirty="0" err="1">
                <a:latin typeface="Futura Bk BT" panose="020B0502020204020303" pitchFamily="34" charset="0"/>
              </a:rPr>
              <a:t>genes</a:t>
            </a:r>
            <a:r>
              <a:rPr lang="it-IT" sz="2400" dirty="0">
                <a:latin typeface="Futura Bk BT" panose="020B0502020204020303" pitchFamily="34" charset="0"/>
              </a:rPr>
              <a:t>:</a:t>
            </a:r>
            <a:r>
              <a:rPr lang="it-IT" sz="2400" b="1" dirty="0">
                <a:latin typeface="Futura Bk BT" panose="020B0502020204020303" pitchFamily="34" charset="0"/>
              </a:rPr>
              <a:t> 100</a:t>
            </a:r>
          </a:p>
          <a:p>
            <a:r>
              <a:rPr lang="it-IT" sz="2400" dirty="0">
                <a:latin typeface="Futura Bk BT" panose="020B0502020204020303" pitchFamily="34" charset="0"/>
              </a:rPr>
              <a:t>-</a:t>
            </a:r>
            <a:r>
              <a:rPr lang="it-IT" sz="2400" dirty="0" err="1">
                <a:latin typeface="Futura Bk BT" panose="020B0502020204020303" pitchFamily="34" charset="0"/>
              </a:rPr>
              <a:t>number</a:t>
            </a:r>
            <a:r>
              <a:rPr lang="it-IT" sz="2400" dirty="0">
                <a:latin typeface="Futura Bk BT" panose="020B0502020204020303" pitchFamily="34" charset="0"/>
              </a:rPr>
              <a:t> of </a:t>
            </a:r>
            <a:r>
              <a:rPr lang="it-IT" sz="2400" b="1" dirty="0">
                <a:latin typeface="Futura Bk BT" panose="020B0502020204020303" pitchFamily="34" charset="0"/>
              </a:rPr>
              <a:t>clusters</a:t>
            </a:r>
            <a:r>
              <a:rPr lang="it-IT" sz="2400" dirty="0">
                <a:latin typeface="Futura Bk BT" panose="020B0502020204020303" pitchFamily="34" charset="0"/>
              </a:rPr>
              <a:t> (</a:t>
            </a:r>
            <a:r>
              <a:rPr lang="it-IT" sz="2400" dirty="0" err="1">
                <a:latin typeface="Futura Bk BT" panose="020B0502020204020303" pitchFamily="34" charset="0"/>
              </a:rPr>
              <a:t>cell</a:t>
            </a:r>
            <a:r>
              <a:rPr lang="it-IT" sz="2400" dirty="0">
                <a:latin typeface="Futura Bk BT" panose="020B0502020204020303" pitchFamily="34" charset="0"/>
              </a:rPr>
              <a:t> </a:t>
            </a:r>
            <a:r>
              <a:rPr lang="it-IT" sz="2400" dirty="0" err="1">
                <a:latin typeface="Futura Bk BT" panose="020B0502020204020303" pitchFamily="34" charset="0"/>
              </a:rPr>
              <a:t>types</a:t>
            </a:r>
            <a:r>
              <a:rPr lang="it-IT" sz="2400" dirty="0">
                <a:latin typeface="Futura Bk BT" panose="020B0502020204020303" pitchFamily="34" charset="0"/>
              </a:rPr>
              <a:t>): </a:t>
            </a:r>
            <a:r>
              <a:rPr lang="it-IT" sz="2400" b="1" dirty="0">
                <a:latin typeface="Futura Bk BT" panose="020B0502020204020303" pitchFamily="34" charset="0"/>
              </a:rPr>
              <a:t>3 </a:t>
            </a:r>
            <a:r>
              <a:rPr lang="it-IT" sz="2400" dirty="0">
                <a:latin typeface="Futura Bk BT" panose="020B0502020204020303" pitchFamily="34" charset="0"/>
              </a:rPr>
              <a:t>or </a:t>
            </a:r>
            <a:r>
              <a:rPr lang="it-IT" sz="2400" b="1" dirty="0">
                <a:latin typeface="Futura Bk BT" panose="020B0502020204020303" pitchFamily="34" charset="0"/>
              </a:rPr>
              <a:t>5</a:t>
            </a:r>
          </a:p>
          <a:p>
            <a:r>
              <a:rPr lang="it-IT" sz="2400" dirty="0">
                <a:latin typeface="Futura Bk BT" panose="020B0502020204020303" pitchFamily="34" charset="0"/>
              </a:rPr>
              <a:t>-pixel </a:t>
            </a:r>
            <a:r>
              <a:rPr lang="it-IT" sz="2400" b="1" dirty="0" err="1">
                <a:latin typeface="Futura Bk BT" panose="020B0502020204020303" pitchFamily="34" charset="0"/>
              </a:rPr>
              <a:t>threshold</a:t>
            </a:r>
            <a:r>
              <a:rPr lang="it-IT" sz="2400" dirty="0">
                <a:latin typeface="Futura Bk BT" panose="020B0502020204020303" pitchFamily="34" charset="0"/>
              </a:rPr>
              <a:t>:</a:t>
            </a:r>
            <a:r>
              <a:rPr lang="it-IT" sz="2400" b="1" dirty="0">
                <a:latin typeface="Futura Bk BT" panose="020B0502020204020303" pitchFamily="34" charset="0"/>
              </a:rPr>
              <a:t> 0.7</a:t>
            </a:r>
            <a:endParaRPr lang="en-US" sz="2400" b="1" dirty="0">
              <a:latin typeface="Futura Bk BT" panose="020B0502020204020303" pitchFamily="34" charset="0"/>
            </a:endParaRPr>
          </a:p>
        </p:txBody>
      </p:sp>
      <p:sp>
        <p:nvSpPr>
          <p:cNvPr id="145" name="Rettangolo con angoli arrotondati 144">
            <a:extLst>
              <a:ext uri="{FF2B5EF4-FFF2-40B4-BE49-F238E27FC236}">
                <a16:creationId xmlns:a16="http://schemas.microsoft.com/office/drawing/2014/main" id="{D015218E-CB7F-4C66-BB06-DD9E74997094}"/>
              </a:ext>
            </a:extLst>
          </p:cNvPr>
          <p:cNvSpPr/>
          <p:nvPr/>
        </p:nvSpPr>
        <p:spPr>
          <a:xfrm>
            <a:off x="8643333" y="17315377"/>
            <a:ext cx="21076115" cy="11476969"/>
          </a:xfrm>
          <a:prstGeom prst="roundRect">
            <a:avLst>
              <a:gd name="adj" fmla="val 4506"/>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6" name="CasellaDiTesto 145">
            <a:extLst>
              <a:ext uri="{FF2B5EF4-FFF2-40B4-BE49-F238E27FC236}">
                <a16:creationId xmlns:a16="http://schemas.microsoft.com/office/drawing/2014/main" id="{0239CD44-E06A-40AE-A8D4-98C1F8E4CD91}"/>
              </a:ext>
            </a:extLst>
          </p:cNvPr>
          <p:cNvSpPr txBox="1"/>
          <p:nvPr/>
        </p:nvSpPr>
        <p:spPr>
          <a:xfrm>
            <a:off x="19580065" y="29347612"/>
            <a:ext cx="10302100" cy="707886"/>
          </a:xfrm>
          <a:prstGeom prst="rect">
            <a:avLst/>
          </a:prstGeom>
          <a:noFill/>
        </p:spPr>
        <p:txBody>
          <a:bodyPr wrap="square" rtlCol="0">
            <a:spAutoFit/>
          </a:bodyPr>
          <a:lstStyle/>
          <a:p>
            <a:pPr algn="ctr">
              <a:spcAft>
                <a:spcPts val="1288"/>
              </a:spcAft>
            </a:pPr>
            <a:r>
              <a:rPr lang="it-IT" sz="4000" b="1" dirty="0" err="1">
                <a:latin typeface="Futura Bk BT" panose="020B0502020204020303" pitchFamily="34" charset="0"/>
              </a:rPr>
              <a:t>Advantages</a:t>
            </a:r>
            <a:r>
              <a:rPr lang="it-IT" sz="4000" b="1" dirty="0">
                <a:latin typeface="Futura Bk BT" panose="020B0502020204020303" pitchFamily="34" charset="0"/>
              </a:rPr>
              <a:t> of the </a:t>
            </a:r>
            <a:r>
              <a:rPr lang="it-IT" sz="4000" b="1" dirty="0" err="1">
                <a:latin typeface="Futura Bk BT" panose="020B0502020204020303" pitchFamily="34" charset="0"/>
              </a:rPr>
              <a:t>proposed</a:t>
            </a:r>
            <a:r>
              <a:rPr lang="it-IT" sz="4000" b="1" dirty="0">
                <a:latin typeface="Futura Bk BT" panose="020B0502020204020303" pitchFamily="34" charset="0"/>
              </a:rPr>
              <a:t> framework</a:t>
            </a:r>
            <a:endParaRPr lang="en-US" sz="4000" b="1" dirty="0">
              <a:latin typeface="Futura Bk BT" panose="020B0502020204020303" pitchFamily="34" charset="0"/>
            </a:endParaRPr>
          </a:p>
        </p:txBody>
      </p:sp>
      <p:sp>
        <p:nvSpPr>
          <p:cNvPr id="144" name="CasellaDiTesto 143">
            <a:extLst>
              <a:ext uri="{FF2B5EF4-FFF2-40B4-BE49-F238E27FC236}">
                <a16:creationId xmlns:a16="http://schemas.microsoft.com/office/drawing/2014/main" id="{E40DFA39-2ABB-4A00-B825-AD593EF7E54B}"/>
              </a:ext>
            </a:extLst>
          </p:cNvPr>
          <p:cNvSpPr txBox="1"/>
          <p:nvPr/>
        </p:nvSpPr>
        <p:spPr>
          <a:xfrm>
            <a:off x="821316" y="15547383"/>
            <a:ext cx="8932182" cy="8371523"/>
          </a:xfrm>
          <a:prstGeom prst="rect">
            <a:avLst/>
          </a:prstGeom>
          <a:noFill/>
        </p:spPr>
        <p:txBody>
          <a:bodyPr wrap="square" rtlCol="0">
            <a:spAutoFit/>
          </a:bodyPr>
          <a:lstStyle/>
          <a:p>
            <a:pPr algn="just">
              <a:spcAft>
                <a:spcPts val="1200"/>
              </a:spcAft>
            </a:pPr>
            <a:r>
              <a:rPr lang="it-IT" sz="2600" b="1" dirty="0">
                <a:solidFill>
                  <a:srgbClr val="6A758C"/>
                </a:solidFill>
                <a:latin typeface="Futura Bk BT" panose="020B0502020204020303" pitchFamily="34" charset="0"/>
              </a:rPr>
              <a:t>A) Baseline gene </a:t>
            </a:r>
            <a:r>
              <a:rPr lang="it-IT" sz="2600" b="1" dirty="0" err="1">
                <a:solidFill>
                  <a:srgbClr val="6A758C"/>
                </a:solidFill>
                <a:latin typeface="Futura Bk BT" panose="020B0502020204020303" pitchFamily="34" charset="0"/>
              </a:rPr>
              <a:t>expression</a:t>
            </a:r>
            <a:r>
              <a:rPr lang="it-IT" sz="2600" b="1" dirty="0">
                <a:solidFill>
                  <a:srgbClr val="6A758C"/>
                </a:solidFill>
                <a:latin typeface="Futura Bk BT" panose="020B0502020204020303" pitchFamily="34" charset="0"/>
              </a:rPr>
              <a:t> </a:t>
            </a:r>
          </a:p>
          <a:p>
            <a:pPr algn="just"/>
            <a:r>
              <a:rPr lang="it-IT" sz="2400" dirty="0">
                <a:latin typeface="Futura Bk BT" panose="020B0502020204020303" pitchFamily="34" charset="0"/>
              </a:rPr>
              <a:t>-</a:t>
            </a:r>
            <a:r>
              <a:rPr lang="it-IT" sz="2400" dirty="0" err="1">
                <a:latin typeface="Futura Bk BT" panose="020B0502020204020303" pitchFamily="34" charset="0"/>
              </a:rPr>
              <a:t>all</a:t>
            </a:r>
            <a:r>
              <a:rPr lang="it-IT" sz="2400" dirty="0">
                <a:latin typeface="Futura Bk BT" panose="020B0502020204020303" pitchFamily="34" charset="0"/>
              </a:rPr>
              <a:t> </a:t>
            </a:r>
            <a:r>
              <a:rPr lang="it-IT" sz="2400" dirty="0" err="1">
                <a:latin typeface="Futura Bk BT" panose="020B0502020204020303" pitchFamily="34" charset="0"/>
              </a:rPr>
              <a:t>genes</a:t>
            </a:r>
            <a:r>
              <a:rPr lang="it-IT" sz="2400" dirty="0">
                <a:latin typeface="Futura Bk BT" panose="020B0502020204020303" pitchFamily="34" charset="0"/>
              </a:rPr>
              <a:t>: (log(7) ≈ 2)</a:t>
            </a:r>
          </a:p>
          <a:p>
            <a:pPr algn="just"/>
            <a:r>
              <a:rPr lang="it-IT" sz="2400" dirty="0">
                <a:latin typeface="Futura Bk BT" panose="020B0502020204020303" pitchFamily="34" charset="0"/>
              </a:rPr>
              <a:t>-input set of cluster-</a:t>
            </a:r>
            <a:r>
              <a:rPr lang="it-IT" sz="2400" dirty="0" err="1">
                <a:latin typeface="Futura Bk BT" panose="020B0502020204020303" pitchFamily="34" charset="0"/>
              </a:rPr>
              <a:t>specific</a:t>
            </a:r>
            <a:r>
              <a:rPr lang="it-IT" sz="2400" dirty="0">
                <a:latin typeface="Futura Bk BT" panose="020B0502020204020303" pitchFamily="34" charset="0"/>
              </a:rPr>
              <a:t> </a:t>
            </a:r>
            <a:r>
              <a:rPr lang="it-IT" sz="2400" dirty="0" err="1">
                <a:latin typeface="Futura Bk BT" panose="020B0502020204020303" pitchFamily="34" charset="0"/>
              </a:rPr>
              <a:t>genes</a:t>
            </a:r>
            <a:r>
              <a:rPr lang="it-IT" sz="2400" dirty="0">
                <a:latin typeface="Futura Bk BT" panose="020B0502020204020303" pitchFamily="34" charset="0"/>
              </a:rPr>
              <a:t> (2-log </a:t>
            </a:r>
            <a:r>
              <a:rPr lang="it-IT" sz="2400" dirty="0" err="1">
                <a:latin typeface="Futura Bk BT" panose="020B0502020204020303" pitchFamily="34" charset="0"/>
              </a:rPr>
              <a:t>increased</a:t>
            </a:r>
            <a:r>
              <a:rPr lang="it-IT" sz="2400" dirty="0">
                <a:latin typeface="Futura Bk BT" panose="020B0502020204020303" pitchFamily="34" charset="0"/>
              </a:rPr>
              <a:t>)</a:t>
            </a:r>
          </a:p>
          <a:p>
            <a:pPr algn="just"/>
            <a:r>
              <a:rPr lang="it-IT" sz="2400" dirty="0">
                <a:latin typeface="Futura Bk BT" panose="020B0502020204020303" pitchFamily="34" charset="0"/>
              </a:rPr>
              <a:t>to </a:t>
            </a:r>
            <a:r>
              <a:rPr lang="it-IT" sz="2400" dirty="0" err="1">
                <a:latin typeface="Futura Bk BT" panose="020B0502020204020303" pitchFamily="34" charset="0"/>
              </a:rPr>
              <a:t>address</a:t>
            </a:r>
            <a:r>
              <a:rPr lang="it-IT" sz="2400" dirty="0">
                <a:latin typeface="Futura Bk BT" panose="020B0502020204020303" pitchFamily="34" charset="0"/>
              </a:rPr>
              <a:t> for </a:t>
            </a:r>
            <a:r>
              <a:rPr lang="it-IT" sz="2400" b="1" dirty="0" err="1">
                <a:latin typeface="Futura Bk BT" panose="020B0502020204020303" pitchFamily="34" charset="0"/>
              </a:rPr>
              <a:t>biological</a:t>
            </a:r>
            <a:r>
              <a:rPr lang="it-IT" sz="2400" b="1" dirty="0">
                <a:latin typeface="Futura Bk BT" panose="020B0502020204020303" pitchFamily="34" charset="0"/>
              </a:rPr>
              <a:t> reality</a:t>
            </a:r>
          </a:p>
          <a:p>
            <a:pPr algn="just">
              <a:spcAft>
                <a:spcPts val="600"/>
              </a:spcAft>
            </a:pPr>
            <a:endParaRPr lang="it-IT" sz="2400" b="1" dirty="0">
              <a:latin typeface="Futura Bk BT" panose="020B0502020204020303" pitchFamily="34" charset="0"/>
            </a:endParaRPr>
          </a:p>
          <a:p>
            <a:pPr algn="just">
              <a:spcAft>
                <a:spcPts val="600"/>
              </a:spcAft>
            </a:pPr>
            <a:endParaRPr lang="it-IT" sz="2400" b="1" dirty="0">
              <a:latin typeface="Futura Bk BT" panose="020B0502020204020303" pitchFamily="34" charset="0"/>
            </a:endParaRPr>
          </a:p>
          <a:p>
            <a:pPr algn="just">
              <a:spcAft>
                <a:spcPts val="600"/>
              </a:spcAft>
            </a:pPr>
            <a:endParaRPr lang="it-IT" sz="2400" b="1" dirty="0">
              <a:latin typeface="Futura Bk BT" panose="020B0502020204020303" pitchFamily="34" charset="0"/>
            </a:endParaRPr>
          </a:p>
          <a:p>
            <a:pPr algn="just">
              <a:spcAft>
                <a:spcPts val="1200"/>
              </a:spcAft>
            </a:pPr>
            <a:endParaRPr lang="it-IT" sz="2600" b="1" dirty="0">
              <a:solidFill>
                <a:srgbClr val="6A758C"/>
              </a:solidFill>
              <a:latin typeface="Futura Bk BT" panose="020B0502020204020303" pitchFamily="34" charset="0"/>
            </a:endParaRPr>
          </a:p>
          <a:p>
            <a:pPr algn="just">
              <a:spcAft>
                <a:spcPts val="1200"/>
              </a:spcAft>
            </a:pPr>
            <a:endParaRPr lang="it-IT" sz="2600" b="1" dirty="0">
              <a:solidFill>
                <a:srgbClr val="6A758C"/>
              </a:solidFill>
              <a:latin typeface="Futura Bk BT" panose="020B0502020204020303" pitchFamily="34" charset="0"/>
            </a:endParaRPr>
          </a:p>
          <a:p>
            <a:pPr algn="just">
              <a:spcAft>
                <a:spcPts val="600"/>
              </a:spcAft>
            </a:pPr>
            <a:endParaRPr lang="it-IT" sz="2600" b="1" dirty="0">
              <a:solidFill>
                <a:srgbClr val="6A758C"/>
              </a:solidFill>
              <a:latin typeface="Futura Bk BT" panose="020B0502020204020303" pitchFamily="34" charset="0"/>
            </a:endParaRPr>
          </a:p>
          <a:p>
            <a:pPr algn="just">
              <a:spcAft>
                <a:spcPts val="600"/>
              </a:spcAft>
            </a:pPr>
            <a:endParaRPr lang="it-IT" sz="2600" b="1" dirty="0">
              <a:solidFill>
                <a:srgbClr val="6A758C"/>
              </a:solidFill>
              <a:latin typeface="Futura Bk BT" panose="020B0502020204020303" pitchFamily="34" charset="0"/>
            </a:endParaRPr>
          </a:p>
          <a:p>
            <a:pPr algn="just">
              <a:spcAft>
                <a:spcPts val="600"/>
              </a:spcAft>
            </a:pPr>
            <a:r>
              <a:rPr lang="it-IT" sz="2600" b="1" dirty="0">
                <a:solidFill>
                  <a:srgbClr val="6A758C"/>
                </a:solidFill>
                <a:latin typeface="Futura Bk BT" panose="020B0502020204020303" pitchFamily="34" charset="0"/>
              </a:rPr>
              <a:t>B) </a:t>
            </a:r>
            <a:r>
              <a:rPr lang="it-IT" sz="2600" b="1" dirty="0" err="1">
                <a:solidFill>
                  <a:srgbClr val="6A758C"/>
                </a:solidFill>
                <a:latin typeface="Futura Bk BT" panose="020B0502020204020303" pitchFamily="34" charset="0"/>
              </a:rPr>
              <a:t>Spatial</a:t>
            </a:r>
            <a:r>
              <a:rPr lang="it-IT" sz="2600" b="1" dirty="0">
                <a:solidFill>
                  <a:srgbClr val="6A758C"/>
                </a:solidFill>
                <a:latin typeface="Futura Bk BT" panose="020B0502020204020303" pitchFamily="34" charset="0"/>
              </a:rPr>
              <a:t> </a:t>
            </a:r>
            <a:r>
              <a:rPr lang="it-IT" sz="2600" b="1" dirty="0" err="1">
                <a:solidFill>
                  <a:srgbClr val="6A758C"/>
                </a:solidFill>
                <a:latin typeface="Futura Bk BT" panose="020B0502020204020303" pitchFamily="34" charset="0"/>
              </a:rPr>
              <a:t>distance</a:t>
            </a:r>
            <a:r>
              <a:rPr lang="it-IT" sz="2600" b="1" dirty="0">
                <a:solidFill>
                  <a:srgbClr val="6A758C"/>
                </a:solidFill>
                <a:latin typeface="Futura Bk BT" panose="020B0502020204020303" pitchFamily="34" charset="0"/>
              </a:rPr>
              <a:t> and </a:t>
            </a:r>
            <a:r>
              <a:rPr lang="it-IT" sz="2600" b="1" dirty="0" err="1">
                <a:solidFill>
                  <a:srgbClr val="6A758C"/>
                </a:solidFill>
                <a:latin typeface="Futura Bk BT" panose="020B0502020204020303" pitchFamily="34" charset="0"/>
              </a:rPr>
              <a:t>density</a:t>
            </a:r>
            <a:endParaRPr lang="it-IT" sz="2600" b="1" dirty="0">
              <a:solidFill>
                <a:srgbClr val="6A758C"/>
              </a:solidFill>
              <a:latin typeface="Futura Bk BT" panose="020B0502020204020303" pitchFamily="34" charset="0"/>
            </a:endParaRPr>
          </a:p>
          <a:p>
            <a:pPr algn="just"/>
            <a:r>
              <a:rPr lang="it-IT" sz="2400" dirty="0">
                <a:latin typeface="Futura Bk BT" panose="020B0502020204020303" pitchFamily="34" charset="0"/>
              </a:rPr>
              <a:t>-</a:t>
            </a:r>
            <a:r>
              <a:rPr lang="en-US" sz="2400" dirty="0">
                <a:latin typeface="Futura Bk BT" panose="020B0502020204020303" pitchFamily="34" charset="0"/>
              </a:rPr>
              <a:t>calculate the pairwise Euclidean </a:t>
            </a:r>
            <a:r>
              <a:rPr lang="en-US" sz="2400" b="1" dirty="0">
                <a:latin typeface="Futura Bk BT" panose="020B0502020204020303" pitchFamily="34" charset="0"/>
              </a:rPr>
              <a:t>distance matrix </a:t>
            </a:r>
            <a:r>
              <a:rPr lang="en-US" sz="2400" dirty="0">
                <a:latin typeface="Futura Bk BT" panose="020B0502020204020303" pitchFamily="34" charset="0"/>
              </a:rPr>
              <a:t>between all cells</a:t>
            </a:r>
          </a:p>
          <a:p>
            <a:pPr algn="just"/>
            <a:r>
              <a:rPr lang="en-US" sz="2400" dirty="0">
                <a:latin typeface="Futura Bk BT" panose="020B0502020204020303" pitchFamily="34" charset="0"/>
              </a:rPr>
              <a:t>-for each cell, compute the </a:t>
            </a:r>
            <a:r>
              <a:rPr lang="en-US" sz="2400" b="1" dirty="0">
                <a:latin typeface="Futura Bk BT" panose="020B0502020204020303" pitchFamily="34" charset="0"/>
              </a:rPr>
              <a:t>mean distance to other cells</a:t>
            </a:r>
            <a:r>
              <a:rPr lang="en-US" sz="2400" dirty="0">
                <a:latin typeface="Futura Bk BT" panose="020B0502020204020303" pitchFamily="34" charset="0"/>
              </a:rPr>
              <a:t> in the same cluster</a:t>
            </a:r>
          </a:p>
          <a:p>
            <a:pPr algn="just"/>
            <a:r>
              <a:rPr lang="en-US" sz="2400" dirty="0">
                <a:latin typeface="Futura Bk BT" panose="020B0502020204020303" pitchFamily="34" charset="0"/>
              </a:rPr>
              <a:t>-calculate </a:t>
            </a:r>
            <a:r>
              <a:rPr lang="en-US" sz="2400" b="1" dirty="0">
                <a:latin typeface="Futura Bk BT" panose="020B0502020204020303" pitchFamily="34" charset="0"/>
              </a:rPr>
              <a:t>local density</a:t>
            </a:r>
            <a:r>
              <a:rPr lang="en-US" sz="2400" dirty="0">
                <a:latin typeface="Futura Bk BT" panose="020B0502020204020303" pitchFamily="34" charset="0"/>
              </a:rPr>
              <a:t> based on proximity to neighboring cells</a:t>
            </a:r>
          </a:p>
          <a:p>
            <a:pPr algn="just">
              <a:spcAft>
                <a:spcPts val="600"/>
              </a:spcAft>
            </a:pPr>
            <a:endParaRPr lang="en-US" sz="2400" dirty="0">
              <a:latin typeface="Futura Bk BT" panose="020B0502020204020303" pitchFamily="34" charset="0"/>
            </a:endParaRPr>
          </a:p>
          <a:p>
            <a:pPr algn="just">
              <a:spcAft>
                <a:spcPts val="600"/>
              </a:spcAft>
            </a:pPr>
            <a:endParaRPr lang="en-US" sz="2400" dirty="0">
              <a:latin typeface="Futura Bk BT" panose="020B0502020204020303" pitchFamily="34" charset="0"/>
            </a:endParaRPr>
          </a:p>
          <a:p>
            <a:pPr algn="just">
              <a:spcAft>
                <a:spcPts val="600"/>
              </a:spcAft>
            </a:pPr>
            <a:endParaRPr lang="en-US" sz="2400" dirty="0">
              <a:latin typeface="Futura Bk BT" panose="020B0502020204020303" pitchFamily="34" charset="0"/>
            </a:endParaRPr>
          </a:p>
        </p:txBody>
      </p:sp>
      <p:sp>
        <p:nvSpPr>
          <p:cNvPr id="79" name="Triangolo isoscele 78">
            <a:extLst>
              <a:ext uri="{FF2B5EF4-FFF2-40B4-BE49-F238E27FC236}">
                <a16:creationId xmlns:a16="http://schemas.microsoft.com/office/drawing/2014/main" id="{F5208B3C-9372-4046-A150-06372C179C34}"/>
              </a:ext>
            </a:extLst>
          </p:cNvPr>
          <p:cNvSpPr/>
          <p:nvPr/>
        </p:nvSpPr>
        <p:spPr>
          <a:xfrm rot="16200000" flipV="1">
            <a:off x="18209945" y="29748887"/>
            <a:ext cx="2239808" cy="845556"/>
          </a:xfrm>
          <a:prstGeom prst="triangle">
            <a:avLst/>
          </a:prstGeom>
          <a:solidFill>
            <a:srgbClr val="EBE7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a:p>
        </p:txBody>
      </p:sp>
      <p:sp>
        <p:nvSpPr>
          <p:cNvPr id="80" name="CasellaDiTesto 79">
            <a:extLst>
              <a:ext uri="{FF2B5EF4-FFF2-40B4-BE49-F238E27FC236}">
                <a16:creationId xmlns:a16="http://schemas.microsoft.com/office/drawing/2014/main" id="{BAB68626-3255-4071-AB2F-28359C65E72F}"/>
              </a:ext>
            </a:extLst>
          </p:cNvPr>
          <p:cNvSpPr txBox="1"/>
          <p:nvPr/>
        </p:nvSpPr>
        <p:spPr>
          <a:xfrm>
            <a:off x="9999137" y="17420555"/>
            <a:ext cx="9482296" cy="2662267"/>
          </a:xfrm>
          <a:prstGeom prst="rect">
            <a:avLst/>
          </a:prstGeom>
          <a:noFill/>
        </p:spPr>
        <p:txBody>
          <a:bodyPr wrap="square" rtlCol="0">
            <a:spAutoFit/>
          </a:bodyPr>
          <a:lstStyle/>
          <a:p>
            <a:pPr algn="just">
              <a:spcAft>
                <a:spcPts val="600"/>
              </a:spcAft>
            </a:pPr>
            <a:r>
              <a:rPr lang="en-US" sz="2600" b="1" dirty="0">
                <a:solidFill>
                  <a:srgbClr val="6A758C"/>
                </a:solidFill>
                <a:latin typeface="Futura Bk BT" panose="020B0502020204020303" pitchFamily="34" charset="0"/>
              </a:rPr>
              <a:t>C) Spatially varying dispersion parameter and dropout</a:t>
            </a:r>
          </a:p>
          <a:p>
            <a:pPr algn="just"/>
            <a:r>
              <a:rPr lang="en-US" sz="2400" dirty="0">
                <a:latin typeface="Futura Bk BT" panose="020B0502020204020303" pitchFamily="34" charset="0"/>
              </a:rPr>
              <a:t>Rescaling mean distance to obtain a dispersion parameter</a:t>
            </a:r>
          </a:p>
          <a:p>
            <a:pPr algn="just"/>
            <a:r>
              <a:rPr lang="en-US" sz="2400" dirty="0">
                <a:latin typeface="Futura Bk BT" panose="020B0502020204020303" pitchFamily="34" charset="0"/>
              </a:rPr>
              <a:t>-cells in cluster </a:t>
            </a:r>
            <a:r>
              <a:rPr lang="en-US" sz="2400" b="1" dirty="0">
                <a:latin typeface="Futura Bk BT" panose="020B0502020204020303" pitchFamily="34" charset="0"/>
              </a:rPr>
              <a:t>core </a:t>
            </a:r>
            <a:r>
              <a:rPr lang="en-US" sz="2400" dirty="0">
                <a:latin typeface="Futura Bk BT" panose="020B0502020204020303" pitchFamily="34" charset="0"/>
              </a:rPr>
              <a:t>region: </a:t>
            </a:r>
            <a:r>
              <a:rPr lang="en-US" sz="2400" b="1" dirty="0">
                <a:latin typeface="Futura Bk BT" panose="020B0502020204020303" pitchFamily="34" charset="0"/>
              </a:rPr>
              <a:t>higher</a:t>
            </a:r>
            <a:r>
              <a:rPr lang="en-US" sz="2400" dirty="0">
                <a:latin typeface="Futura Bk BT" panose="020B0502020204020303" pitchFamily="34" charset="0"/>
              </a:rPr>
              <a:t> dispersion (</a:t>
            </a:r>
            <a:r>
              <a:rPr lang="en-US" sz="2400" b="1" dirty="0">
                <a:latin typeface="Futura Bk BT" panose="020B0502020204020303" pitchFamily="34" charset="0"/>
              </a:rPr>
              <a:t>0.5</a:t>
            </a:r>
            <a:r>
              <a:rPr lang="en-US" sz="2400" dirty="0">
                <a:latin typeface="Futura Bk BT" panose="020B0502020204020303" pitchFamily="34" charset="0"/>
              </a:rPr>
              <a:t>) lower dropout (</a:t>
            </a:r>
            <a:r>
              <a:rPr lang="en-US" sz="2400" b="1" dirty="0">
                <a:latin typeface="Futura Bk BT" panose="020B0502020204020303" pitchFamily="34" charset="0"/>
              </a:rPr>
              <a:t>10%</a:t>
            </a:r>
            <a:r>
              <a:rPr lang="en-US" sz="2400" dirty="0">
                <a:latin typeface="Futura Bk BT" panose="020B0502020204020303" pitchFamily="34" charset="0"/>
              </a:rPr>
              <a:t>)</a:t>
            </a:r>
            <a:r>
              <a:rPr lang="en-US" sz="2400" b="1" dirty="0">
                <a:latin typeface="Futura Bk BT" panose="020B0502020204020303" pitchFamily="34" charset="0"/>
              </a:rPr>
              <a:t> </a:t>
            </a:r>
            <a:endParaRPr lang="en-US" sz="2400" dirty="0">
              <a:latin typeface="Futura Bk BT" panose="020B0502020204020303" pitchFamily="34" charset="0"/>
            </a:endParaRPr>
          </a:p>
          <a:p>
            <a:pPr algn="just"/>
            <a:r>
              <a:rPr lang="en-US" sz="2400" dirty="0">
                <a:latin typeface="Futura Bk BT" panose="020B0502020204020303" pitchFamily="34" charset="0"/>
              </a:rPr>
              <a:t>-cells at </a:t>
            </a:r>
            <a:r>
              <a:rPr lang="en-US" sz="2400" b="1" dirty="0">
                <a:latin typeface="Futura Bk BT" panose="020B0502020204020303" pitchFamily="34" charset="0"/>
              </a:rPr>
              <a:t>boundaries: lower</a:t>
            </a:r>
            <a:r>
              <a:rPr lang="en-US" sz="2400" dirty="0">
                <a:latin typeface="Futura Bk BT" panose="020B0502020204020303" pitchFamily="34" charset="0"/>
              </a:rPr>
              <a:t> dispersion (up to </a:t>
            </a:r>
            <a:r>
              <a:rPr lang="en-US" sz="2400" b="1" dirty="0">
                <a:latin typeface="Futura Bk BT" panose="020B0502020204020303" pitchFamily="34" charset="0"/>
              </a:rPr>
              <a:t>5</a:t>
            </a:r>
            <a:r>
              <a:rPr lang="en-US" sz="2400" dirty="0">
                <a:latin typeface="Futura Bk BT" panose="020B0502020204020303" pitchFamily="34" charset="0"/>
              </a:rPr>
              <a:t>), higher dropout (</a:t>
            </a:r>
            <a:r>
              <a:rPr lang="en-US" sz="2400" dirty="0">
                <a:latin typeface="Futura Bk BT" panose="020B0502020204020303" pitchFamily="34" charset="0"/>
                <a:sym typeface="Wingdings" panose="05000000000000000000" pitchFamily="2" charset="2"/>
              </a:rPr>
              <a:t>up to </a:t>
            </a:r>
            <a:r>
              <a:rPr lang="en-US" sz="2400" b="1" dirty="0">
                <a:latin typeface="Futura Bk BT" panose="020B0502020204020303" pitchFamily="34" charset="0"/>
                <a:sym typeface="Wingdings" panose="05000000000000000000" pitchFamily="2" charset="2"/>
              </a:rPr>
              <a:t>50%</a:t>
            </a:r>
            <a:r>
              <a:rPr lang="en-US" sz="2400" dirty="0">
                <a:latin typeface="Futura Bk BT" panose="020B0502020204020303" pitchFamily="34" charset="0"/>
                <a:sym typeface="Wingdings" panose="05000000000000000000" pitchFamily="2" charset="2"/>
              </a:rPr>
              <a:t>)</a:t>
            </a:r>
            <a:endParaRPr lang="en-US" sz="2600" b="1" dirty="0">
              <a:solidFill>
                <a:srgbClr val="6A758C"/>
              </a:solidFill>
              <a:latin typeface="Futura Bk BT" panose="020B0502020204020303" pitchFamily="34" charset="0"/>
              <a:sym typeface="Wingdings" panose="05000000000000000000" pitchFamily="2" charset="2"/>
            </a:endParaRPr>
          </a:p>
          <a:p>
            <a:pPr algn="just"/>
            <a:endParaRPr lang="en-US" sz="1600" b="1" dirty="0">
              <a:solidFill>
                <a:srgbClr val="6A758C"/>
              </a:solidFill>
              <a:latin typeface="Futura Bk BT" panose="020B0502020204020303" pitchFamily="34" charset="0"/>
              <a:sym typeface="Wingdings" panose="05000000000000000000" pitchFamily="2" charset="2"/>
            </a:endParaRPr>
          </a:p>
        </p:txBody>
      </p:sp>
      <p:sp>
        <p:nvSpPr>
          <p:cNvPr id="86" name="CasellaDiTesto 85">
            <a:extLst>
              <a:ext uri="{FF2B5EF4-FFF2-40B4-BE49-F238E27FC236}">
                <a16:creationId xmlns:a16="http://schemas.microsoft.com/office/drawing/2014/main" id="{49374953-F605-4676-9C4F-C6F9B92A3FF8}"/>
              </a:ext>
            </a:extLst>
          </p:cNvPr>
          <p:cNvSpPr txBox="1"/>
          <p:nvPr/>
        </p:nvSpPr>
        <p:spPr>
          <a:xfrm>
            <a:off x="19821547" y="30322216"/>
            <a:ext cx="9897901" cy="7448193"/>
          </a:xfrm>
          <a:prstGeom prst="rect">
            <a:avLst/>
          </a:prstGeom>
          <a:noFill/>
        </p:spPr>
        <p:txBody>
          <a:bodyPr wrap="square" rtlCol="0">
            <a:spAutoFit/>
          </a:bodyPr>
          <a:lstStyle/>
          <a:p>
            <a:pPr algn="just"/>
            <a:r>
              <a:rPr lang="en-US" sz="2800" b="1" dirty="0">
                <a:latin typeface="Futura Bk BT" panose="020B0502020204020303" pitchFamily="34" charset="0"/>
                <a:sym typeface="Wingdings" panose="05000000000000000000" pitchFamily="2" charset="2"/>
              </a:rPr>
              <a:t>Full control over simulation parameters:</a:t>
            </a:r>
          </a:p>
          <a:p>
            <a:pPr algn="just">
              <a:spcAft>
                <a:spcPts val="1200"/>
              </a:spcAft>
            </a:pPr>
            <a:r>
              <a:rPr lang="en-US" sz="2800" dirty="0">
                <a:latin typeface="Futura Bk BT" panose="020B0502020204020303" pitchFamily="34" charset="0"/>
                <a:sym typeface="Wingdings" panose="05000000000000000000" pitchFamily="2" charset="2"/>
              </a:rPr>
              <a:t> known </a:t>
            </a:r>
            <a:r>
              <a:rPr lang="en-US" sz="2800" b="1" u="sng" dirty="0">
                <a:latin typeface="Futura Bk BT" panose="020B0502020204020303" pitchFamily="34" charset="0"/>
                <a:sym typeface="Wingdings" panose="05000000000000000000" pitchFamily="2" charset="2"/>
              </a:rPr>
              <a:t>ground truth</a:t>
            </a:r>
            <a:endParaRPr lang="en-US" sz="2800" b="1" dirty="0">
              <a:latin typeface="Futura Bk BT" panose="020B0502020204020303" pitchFamily="34" charset="0"/>
            </a:endParaRPr>
          </a:p>
          <a:p>
            <a:pPr algn="just"/>
            <a:r>
              <a:rPr lang="en-US" sz="2800" b="1" dirty="0">
                <a:latin typeface="Futura Bk BT" panose="020B0502020204020303" pitchFamily="34" charset="0"/>
              </a:rPr>
              <a:t>Overdispersion of gene counts:</a:t>
            </a:r>
          </a:p>
          <a:p>
            <a:pPr algn="just"/>
            <a:r>
              <a:rPr lang="en-US" sz="2800" dirty="0">
                <a:latin typeface="Futura Bk BT" panose="020B0502020204020303" pitchFamily="34" charset="0"/>
                <a:sym typeface="Wingdings" panose="05000000000000000000" pitchFamily="2" charset="2"/>
              </a:rPr>
              <a:t> a</a:t>
            </a:r>
            <a:r>
              <a:rPr lang="en-US" sz="2800" dirty="0">
                <a:latin typeface="Futura Bk BT" panose="020B0502020204020303" pitchFamily="34" charset="0"/>
              </a:rPr>
              <a:t>ccurate modeling of variance exceeding the mean (overdispersion), a hallmark of real transcriptomic data;</a:t>
            </a:r>
          </a:p>
          <a:p>
            <a:pPr algn="just">
              <a:spcAft>
                <a:spcPts val="1200"/>
              </a:spcAft>
            </a:pPr>
            <a:r>
              <a:rPr lang="en-US" sz="2800" dirty="0">
                <a:latin typeface="Futura Bk BT" panose="020B0502020204020303" pitchFamily="34" charset="0"/>
                <a:sym typeface="Wingdings" panose="05000000000000000000" pitchFamily="2" charset="2"/>
              </a:rPr>
              <a:t> r</a:t>
            </a:r>
            <a:r>
              <a:rPr lang="en-US" sz="2800" dirty="0">
                <a:latin typeface="Futura Bk BT" panose="020B0502020204020303" pitchFamily="34" charset="0"/>
              </a:rPr>
              <a:t>epresentation of the heterogeneous </a:t>
            </a:r>
            <a:r>
              <a:rPr lang="en-US" sz="2800" b="1" u="sng" dirty="0">
                <a:latin typeface="Futura Bk BT" panose="020B0502020204020303" pitchFamily="34" charset="0"/>
              </a:rPr>
              <a:t>biological noise </a:t>
            </a:r>
            <a:r>
              <a:rPr lang="en-US" sz="2800" dirty="0">
                <a:latin typeface="Futura Bk BT" panose="020B0502020204020303" pitchFamily="34" charset="0"/>
              </a:rPr>
              <a:t>across different tissue regions</a:t>
            </a:r>
          </a:p>
          <a:p>
            <a:pPr algn="just"/>
            <a:r>
              <a:rPr lang="en-US" sz="2800" b="1" dirty="0">
                <a:latin typeface="Futura Bk BT" panose="020B0502020204020303" pitchFamily="34" charset="0"/>
              </a:rPr>
              <a:t>Spatially-variable dropout patterns:</a:t>
            </a:r>
          </a:p>
          <a:p>
            <a:pPr algn="just"/>
            <a:r>
              <a:rPr lang="en-US" sz="2800" dirty="0">
                <a:latin typeface="Futura Bk BT" panose="020B0502020204020303" pitchFamily="34" charset="0"/>
                <a:sym typeface="Wingdings" panose="05000000000000000000" pitchFamily="2" charset="2"/>
              </a:rPr>
              <a:t> spatially-dependent dropout rates, reflecting realistic technical biases;</a:t>
            </a:r>
          </a:p>
          <a:p>
            <a:pPr algn="just">
              <a:spcAft>
                <a:spcPts val="1200"/>
              </a:spcAft>
            </a:pPr>
            <a:r>
              <a:rPr lang="en-US" sz="2800" dirty="0">
                <a:latin typeface="Futura Bk BT" panose="020B0502020204020303" pitchFamily="34" charset="0"/>
                <a:sym typeface="Wingdings" panose="05000000000000000000" pitchFamily="2" charset="2"/>
              </a:rPr>
              <a:t> real missing-data patterns, especially at tissue boundaries and transition zones</a:t>
            </a:r>
            <a:endParaRPr lang="en-US" sz="2800" dirty="0">
              <a:latin typeface="Futura Bk BT" panose="020B0502020204020303" pitchFamily="34" charset="0"/>
            </a:endParaRPr>
          </a:p>
          <a:p>
            <a:pPr algn="just"/>
            <a:r>
              <a:rPr lang="en-US" sz="2800" b="1" dirty="0">
                <a:latin typeface="Futura Bk BT" panose="020B0502020204020303" pitchFamily="34" charset="0"/>
              </a:rPr>
              <a:t>Continuous spatial correlation sing Gaussian processes:</a:t>
            </a:r>
          </a:p>
          <a:p>
            <a:pPr algn="just"/>
            <a:r>
              <a:rPr lang="en-US" sz="2800" b="1" dirty="0">
                <a:latin typeface="Futura Bk BT" panose="020B0502020204020303" pitchFamily="34" charset="0"/>
                <a:sym typeface="Wingdings" panose="05000000000000000000" pitchFamily="2" charset="2"/>
              </a:rPr>
              <a:t> </a:t>
            </a:r>
            <a:r>
              <a:rPr lang="en-US" sz="2800" dirty="0">
                <a:latin typeface="Futura Bk BT" panose="020B0502020204020303" pitchFamily="34" charset="0"/>
                <a:sym typeface="Wingdings" panose="05000000000000000000" pitchFamily="2" charset="2"/>
              </a:rPr>
              <a:t>transitions between biological regions, capturing the natural continuity of tissues</a:t>
            </a:r>
          </a:p>
          <a:p>
            <a:pPr algn="just"/>
            <a:endParaRPr lang="en-US" sz="2800" dirty="0">
              <a:latin typeface="Futura Bk BT" panose="020B0502020204020303" pitchFamily="34" charset="0"/>
              <a:sym typeface="Wingdings" panose="05000000000000000000" pitchFamily="2" charset="2"/>
            </a:endParaRPr>
          </a:p>
        </p:txBody>
      </p:sp>
      <p:sp>
        <p:nvSpPr>
          <p:cNvPr id="89" name="CasellaDiTesto 88">
            <a:extLst>
              <a:ext uri="{FF2B5EF4-FFF2-40B4-BE49-F238E27FC236}">
                <a16:creationId xmlns:a16="http://schemas.microsoft.com/office/drawing/2014/main" id="{CBD47A8F-39A5-4366-A149-C167D7003D33}"/>
              </a:ext>
            </a:extLst>
          </p:cNvPr>
          <p:cNvSpPr txBox="1"/>
          <p:nvPr/>
        </p:nvSpPr>
        <p:spPr>
          <a:xfrm>
            <a:off x="10681521" y="29629773"/>
            <a:ext cx="8384041" cy="1815882"/>
          </a:xfrm>
          <a:prstGeom prst="rect">
            <a:avLst/>
          </a:prstGeom>
          <a:noFill/>
        </p:spPr>
        <p:txBody>
          <a:bodyPr wrap="square" rtlCol="0">
            <a:spAutoFit/>
          </a:bodyPr>
          <a:lstStyle/>
          <a:p>
            <a:pPr algn="just">
              <a:spcAft>
                <a:spcPts val="429"/>
              </a:spcAft>
            </a:pPr>
            <a:r>
              <a:rPr lang="it-IT" sz="2800" b="1" dirty="0">
                <a:latin typeface="Futura Bk BT" panose="020B0502020204020303" pitchFamily="34" charset="0"/>
              </a:rPr>
              <a:t>Total </a:t>
            </a:r>
            <a:r>
              <a:rPr lang="it-IT" sz="2800" b="1" dirty="0" err="1">
                <a:latin typeface="Futura Bk BT" panose="020B0502020204020303" pitchFamily="34" charset="0"/>
              </a:rPr>
              <a:t>preformance</a:t>
            </a:r>
            <a:r>
              <a:rPr lang="it-IT" sz="2800" b="1" dirty="0">
                <a:latin typeface="Futura Bk BT" panose="020B0502020204020303" pitchFamily="34" charset="0"/>
              </a:rPr>
              <a:t> </a:t>
            </a:r>
            <a:r>
              <a:rPr lang="it-IT" sz="2800" b="1" dirty="0" err="1">
                <a:latin typeface="Futura Bk BT" panose="020B0502020204020303" pitchFamily="34" charset="0"/>
              </a:rPr>
              <a:t>comparison</a:t>
            </a:r>
            <a:r>
              <a:rPr lang="it-IT" sz="2800" b="1" dirty="0">
                <a:latin typeface="Futura Bk BT" panose="020B0502020204020303" pitchFamily="34" charset="0"/>
              </a:rPr>
              <a:t> of </a:t>
            </a:r>
            <a:r>
              <a:rPr lang="it-IT" sz="2800" b="1" dirty="0" err="1">
                <a:latin typeface="Futura Bk BT" panose="020B0502020204020303" pitchFamily="34" charset="0"/>
              </a:rPr>
              <a:t>two</a:t>
            </a:r>
            <a:r>
              <a:rPr lang="it-IT" sz="2800" b="1" dirty="0">
                <a:latin typeface="Futura Bk BT" panose="020B0502020204020303" pitchFamily="34" charset="0"/>
              </a:rPr>
              <a:t> </a:t>
            </a:r>
            <a:r>
              <a:rPr lang="it-IT" sz="2800" b="1" dirty="0" err="1">
                <a:latin typeface="Futura Bk BT" panose="020B0502020204020303" pitchFamily="34" charset="0"/>
              </a:rPr>
              <a:t>analysis</a:t>
            </a:r>
            <a:r>
              <a:rPr lang="it-IT" sz="2800" b="1" dirty="0">
                <a:latin typeface="Futura Bk BT" panose="020B0502020204020303" pitchFamily="34" charset="0"/>
              </a:rPr>
              <a:t> </a:t>
            </a:r>
            <a:r>
              <a:rPr lang="it-IT" sz="2800" b="1" dirty="0" err="1">
                <a:latin typeface="Futura Bk BT" panose="020B0502020204020303" pitchFamily="34" charset="0"/>
              </a:rPr>
              <a:t>benchmarks</a:t>
            </a:r>
            <a:r>
              <a:rPr lang="it-IT" sz="2800" b="1" dirty="0">
                <a:latin typeface="Futura Bk BT" panose="020B0502020204020303" pitchFamily="34" charset="0"/>
              </a:rPr>
              <a:t> </a:t>
            </a:r>
            <a:r>
              <a:rPr lang="it-IT" sz="2800" b="1" dirty="0">
                <a:latin typeface="Futura Bk BT" panose="020B0502020204020303"/>
              </a:rPr>
              <a:t>shows </a:t>
            </a:r>
            <a:r>
              <a:rPr lang="it-IT" sz="2800" b="1" dirty="0" err="1">
                <a:latin typeface="Futura Bk BT" panose="020B0502020204020303"/>
              </a:rPr>
              <a:t>slight</a:t>
            </a:r>
            <a:r>
              <a:rPr lang="it-IT" sz="2800" b="1" dirty="0">
                <a:latin typeface="Futura Bk BT" panose="020B0502020204020303"/>
              </a:rPr>
              <a:t> </a:t>
            </a:r>
            <a:r>
              <a:rPr lang="it-IT" sz="2800" b="1" dirty="0" err="1">
                <a:latin typeface="Futura Bk BT" panose="020B0502020204020303"/>
              </a:rPr>
              <a:t>improvement</a:t>
            </a:r>
            <a:r>
              <a:rPr lang="it-IT" sz="2800" b="1" dirty="0">
                <a:latin typeface="Futura Bk BT" panose="020B0502020204020303"/>
              </a:rPr>
              <a:t> of </a:t>
            </a:r>
            <a:r>
              <a:rPr lang="en-US" sz="2800" b="1" dirty="0">
                <a:latin typeface="Futura Bk BT" panose="020B0502020204020303"/>
              </a:rPr>
              <a:t>HDBSCAN in balancing errors, while maintaining the same precision as Seurat</a:t>
            </a:r>
          </a:p>
        </p:txBody>
      </p:sp>
      <p:sp>
        <p:nvSpPr>
          <p:cNvPr id="92" name="CasellaDiTesto 91">
            <a:extLst>
              <a:ext uri="{FF2B5EF4-FFF2-40B4-BE49-F238E27FC236}">
                <a16:creationId xmlns:a16="http://schemas.microsoft.com/office/drawing/2014/main" id="{3A9A0B97-B5E9-49B6-A96F-E4C7433299BC}"/>
              </a:ext>
            </a:extLst>
          </p:cNvPr>
          <p:cNvSpPr txBox="1"/>
          <p:nvPr/>
        </p:nvSpPr>
        <p:spPr>
          <a:xfrm>
            <a:off x="19631105" y="17517731"/>
            <a:ext cx="7017844" cy="1384995"/>
          </a:xfrm>
          <a:prstGeom prst="rect">
            <a:avLst/>
          </a:prstGeom>
          <a:noFill/>
        </p:spPr>
        <p:txBody>
          <a:bodyPr wrap="square" rtlCol="0">
            <a:spAutoFit/>
          </a:bodyPr>
          <a:lstStyle/>
          <a:p>
            <a:pPr algn="just">
              <a:spcAft>
                <a:spcPts val="600"/>
              </a:spcAft>
            </a:pPr>
            <a:r>
              <a:rPr lang="en-US" sz="2600" b="1" dirty="0">
                <a:solidFill>
                  <a:srgbClr val="6A758C"/>
                </a:solidFill>
                <a:latin typeface="Futura Bk BT" panose="020B0502020204020303" pitchFamily="34" charset="0"/>
              </a:rPr>
              <a:t>E) Final gene expression</a:t>
            </a:r>
          </a:p>
          <a:p>
            <a:pPr algn="just">
              <a:spcAft>
                <a:spcPts val="600"/>
              </a:spcAft>
            </a:pPr>
            <a:r>
              <a:rPr lang="en-US" sz="2400" b="1" u="sng" dirty="0">
                <a:latin typeface="Futura Bk BT" panose="020B0502020204020303" pitchFamily="34" charset="0"/>
                <a:sym typeface="Wingdings" panose="05000000000000000000" pitchFamily="2" charset="2"/>
              </a:rPr>
              <a:t>Housekeeping genes</a:t>
            </a:r>
            <a:r>
              <a:rPr lang="en-US" sz="2400" b="1" dirty="0">
                <a:latin typeface="Futura Bk BT" panose="020B0502020204020303" pitchFamily="34" charset="0"/>
                <a:sym typeface="Wingdings" panose="05000000000000000000" pitchFamily="2" charset="2"/>
              </a:rPr>
              <a:t> </a:t>
            </a:r>
            <a:r>
              <a:rPr lang="en-US" sz="2400" dirty="0">
                <a:latin typeface="Futura Bk BT" panose="020B0502020204020303" pitchFamily="34" charset="0"/>
                <a:sym typeface="Wingdings" panose="05000000000000000000" pitchFamily="2" charset="2"/>
              </a:rPr>
              <a:t>(10%): </a:t>
            </a:r>
            <a:r>
              <a:rPr lang="en-US" sz="2400" b="1" dirty="0">
                <a:latin typeface="Futura Bk BT" panose="020B0502020204020303" pitchFamily="34" charset="0"/>
                <a:sym typeface="Wingdings" panose="05000000000000000000" pitchFamily="2" charset="2"/>
              </a:rPr>
              <a:t>sub-Poisson </a:t>
            </a:r>
            <a:r>
              <a:rPr lang="en-US" sz="2400" dirty="0">
                <a:latin typeface="Futura Bk BT" panose="020B0502020204020303" pitchFamily="34" charset="0"/>
                <a:sym typeface="Wingdings" panose="05000000000000000000" pitchFamily="2" charset="2"/>
              </a:rPr>
              <a:t>variance </a:t>
            </a:r>
          </a:p>
          <a:p>
            <a:pPr algn="just">
              <a:spcAft>
                <a:spcPts val="600"/>
              </a:spcAft>
            </a:pPr>
            <a:r>
              <a:rPr lang="en-US" sz="2400" b="1" u="sng" dirty="0">
                <a:latin typeface="Futura Bk BT" panose="020B0502020204020303" pitchFamily="34" charset="0"/>
                <a:sym typeface="Wingdings" panose="05000000000000000000" pitchFamily="2" charset="2"/>
              </a:rPr>
              <a:t>Regular genes</a:t>
            </a:r>
            <a:r>
              <a:rPr lang="en-US" sz="2400" dirty="0">
                <a:latin typeface="Futura Bk BT" panose="020B0502020204020303" pitchFamily="34" charset="0"/>
                <a:sym typeface="Wingdings" panose="05000000000000000000" pitchFamily="2" charset="2"/>
              </a:rPr>
              <a:t>: spatially-varying </a:t>
            </a:r>
            <a:r>
              <a:rPr lang="en-US" sz="2400" b="1" dirty="0">
                <a:latin typeface="Futura Bk BT" panose="020B0502020204020303" pitchFamily="34" charset="0"/>
                <a:sym typeface="Wingdings" panose="05000000000000000000" pitchFamily="2" charset="2"/>
              </a:rPr>
              <a:t>Negative Binomial </a:t>
            </a:r>
          </a:p>
        </p:txBody>
      </p:sp>
      <p:sp>
        <p:nvSpPr>
          <p:cNvPr id="93" name="CasellaDiTesto 92">
            <a:extLst>
              <a:ext uri="{FF2B5EF4-FFF2-40B4-BE49-F238E27FC236}">
                <a16:creationId xmlns:a16="http://schemas.microsoft.com/office/drawing/2014/main" id="{E2A7FE69-B6E7-4010-8804-C5980EAD1558}"/>
              </a:ext>
            </a:extLst>
          </p:cNvPr>
          <p:cNvSpPr txBox="1"/>
          <p:nvPr/>
        </p:nvSpPr>
        <p:spPr>
          <a:xfrm>
            <a:off x="26875791" y="17673763"/>
            <a:ext cx="2561884" cy="1569660"/>
          </a:xfrm>
          <a:prstGeom prst="rect">
            <a:avLst/>
          </a:prstGeom>
          <a:noFill/>
          <a:ln w="12700">
            <a:solidFill>
              <a:srgbClr val="6A758C"/>
            </a:solidFill>
          </a:ln>
        </p:spPr>
        <p:txBody>
          <a:bodyPr wrap="square" rtlCol="0">
            <a:spAutoFit/>
          </a:bodyPr>
          <a:lstStyle/>
          <a:p>
            <a:pPr algn="just"/>
            <a:r>
              <a:rPr lang="en-US" sz="2400" b="1" u="sng" dirty="0">
                <a:solidFill>
                  <a:srgbClr val="6A758C"/>
                </a:solidFill>
                <a:latin typeface="Futura Bk BT" panose="020B0502020204020303" pitchFamily="34" charset="0"/>
                <a:sym typeface="Wingdings" panose="05000000000000000000" pitchFamily="2" charset="2"/>
              </a:rPr>
              <a:t>Result output: </a:t>
            </a:r>
          </a:p>
          <a:p>
            <a:pPr algn="just"/>
            <a:r>
              <a:rPr lang="en-US" sz="2400" dirty="0">
                <a:latin typeface="Futura Bk BT" panose="020B0502020204020303" pitchFamily="34" charset="0"/>
                <a:sym typeface="Wingdings" panose="05000000000000000000" pitchFamily="2" charset="2"/>
              </a:rPr>
              <a:t>-coordinates (x, y)</a:t>
            </a:r>
          </a:p>
          <a:p>
            <a:pPr algn="just"/>
            <a:r>
              <a:rPr lang="en-US" sz="2400" dirty="0">
                <a:latin typeface="Futura Bk BT" panose="020B0502020204020303" pitchFamily="34" charset="0"/>
                <a:sym typeface="Wingdings" panose="05000000000000000000" pitchFamily="2" charset="2"/>
              </a:rPr>
              <a:t>-cluster (cell type)</a:t>
            </a:r>
          </a:p>
          <a:p>
            <a:pPr algn="just"/>
            <a:r>
              <a:rPr lang="en-US" sz="2400" dirty="0">
                <a:latin typeface="Futura Bk BT" panose="020B0502020204020303" pitchFamily="34" charset="0"/>
                <a:sym typeface="Wingdings" panose="05000000000000000000" pitchFamily="2" charset="2"/>
              </a:rPr>
              <a:t>-gene expression</a:t>
            </a:r>
          </a:p>
        </p:txBody>
      </p:sp>
      <p:sp>
        <p:nvSpPr>
          <p:cNvPr id="152" name="CasellaDiTesto 151">
            <a:extLst>
              <a:ext uri="{FF2B5EF4-FFF2-40B4-BE49-F238E27FC236}">
                <a16:creationId xmlns:a16="http://schemas.microsoft.com/office/drawing/2014/main" id="{5482E27A-47D5-4ABC-9864-370601361451}"/>
              </a:ext>
            </a:extLst>
          </p:cNvPr>
          <p:cNvSpPr txBox="1"/>
          <p:nvPr/>
        </p:nvSpPr>
        <p:spPr>
          <a:xfrm>
            <a:off x="19752627" y="26863850"/>
            <a:ext cx="9514194" cy="1831271"/>
          </a:xfrm>
          <a:prstGeom prst="rect">
            <a:avLst/>
          </a:prstGeom>
          <a:noFill/>
        </p:spPr>
        <p:txBody>
          <a:bodyPr wrap="square" rtlCol="0">
            <a:spAutoFit/>
          </a:bodyPr>
          <a:lstStyle/>
          <a:p>
            <a:pPr algn="just">
              <a:spcAft>
                <a:spcPts val="600"/>
              </a:spcAft>
            </a:pPr>
            <a:r>
              <a:rPr lang="en-US" sz="2600" b="1" dirty="0">
                <a:solidFill>
                  <a:srgbClr val="6A758C"/>
                </a:solidFill>
                <a:latin typeface="Futura Bk BT" panose="020B0502020204020303" pitchFamily="34" charset="0"/>
              </a:rPr>
              <a:t>F) Validation of the simulation</a:t>
            </a:r>
          </a:p>
          <a:p>
            <a:pPr algn="just">
              <a:spcAft>
                <a:spcPts val="600"/>
              </a:spcAft>
            </a:pPr>
            <a:r>
              <a:rPr lang="en-US" sz="2400" dirty="0">
                <a:latin typeface="Futura Bk BT" panose="020B0502020204020303" pitchFamily="34" charset="0"/>
              </a:rPr>
              <a:t>Two analysis framework were used to validate simulated data:</a:t>
            </a:r>
          </a:p>
          <a:p>
            <a:pPr algn="just">
              <a:spcAft>
                <a:spcPts val="600"/>
              </a:spcAft>
            </a:pPr>
            <a:r>
              <a:rPr lang="en-US" sz="2400" b="1" u="sng" dirty="0">
                <a:latin typeface="Futura Bk BT" panose="020B0502020204020303" pitchFamily="34" charset="0"/>
                <a:sym typeface="Wingdings" panose="05000000000000000000" pitchFamily="2" charset="2"/>
              </a:rPr>
              <a:t>-Seurat v5</a:t>
            </a:r>
            <a:r>
              <a:rPr lang="en-US" sz="2400" dirty="0">
                <a:latin typeface="Futura Bk BT" panose="020B0502020204020303" pitchFamily="34" charset="0"/>
                <a:sym typeface="Wingdings" panose="05000000000000000000" pitchFamily="2" charset="2"/>
              </a:rPr>
              <a:t> with SCT normalization </a:t>
            </a:r>
          </a:p>
          <a:p>
            <a:pPr algn="just">
              <a:spcAft>
                <a:spcPts val="600"/>
              </a:spcAft>
            </a:pPr>
            <a:r>
              <a:rPr lang="en-US" sz="2400" b="1" u="sng" dirty="0">
                <a:latin typeface="Futura Bk BT" panose="020B0502020204020303" pitchFamily="34" charset="0"/>
                <a:sym typeface="Wingdings" panose="05000000000000000000" pitchFamily="2" charset="2"/>
              </a:rPr>
              <a:t>-HDBSCAN</a:t>
            </a:r>
            <a:r>
              <a:rPr lang="en-US" sz="2400" b="1" dirty="0">
                <a:latin typeface="Futura Bk BT" panose="020B0502020204020303" pitchFamily="34" charset="0"/>
                <a:sym typeface="Wingdings" panose="05000000000000000000" pitchFamily="2" charset="2"/>
              </a:rPr>
              <a:t> </a:t>
            </a:r>
            <a:endParaRPr lang="en-US" sz="2400" dirty="0">
              <a:latin typeface="Futura Bk BT" panose="020B0502020204020303" pitchFamily="34" charset="0"/>
              <a:sym typeface="Wingdings" panose="05000000000000000000" pitchFamily="2" charset="2"/>
            </a:endParaRPr>
          </a:p>
        </p:txBody>
      </p:sp>
      <p:sp>
        <p:nvSpPr>
          <p:cNvPr id="217" name="CasellaDiTesto 216">
            <a:extLst>
              <a:ext uri="{FF2B5EF4-FFF2-40B4-BE49-F238E27FC236}">
                <a16:creationId xmlns:a16="http://schemas.microsoft.com/office/drawing/2014/main" id="{B0AC3010-E0D9-49E0-AA86-7108B9C1BCEA}"/>
              </a:ext>
            </a:extLst>
          </p:cNvPr>
          <p:cNvSpPr txBox="1"/>
          <p:nvPr/>
        </p:nvSpPr>
        <p:spPr>
          <a:xfrm>
            <a:off x="14778695" y="24723506"/>
            <a:ext cx="985256" cy="307777"/>
          </a:xfrm>
          <a:prstGeom prst="rect">
            <a:avLst/>
          </a:prstGeom>
          <a:noFill/>
        </p:spPr>
        <p:txBody>
          <a:bodyPr wrap="square" rtlCol="0">
            <a:spAutoFit/>
          </a:bodyPr>
          <a:lstStyle/>
          <a:p>
            <a:pPr algn="ctr"/>
            <a:r>
              <a:rPr lang="it-IT" sz="1400" dirty="0">
                <a:latin typeface="Futura Bk BT" panose="020B0502020204020303"/>
              </a:rPr>
              <a:t>0.2</a:t>
            </a:r>
            <a:endParaRPr lang="en-US" sz="1400" dirty="0">
              <a:latin typeface="Futura Bk BT" panose="020B0502020204020303"/>
            </a:endParaRPr>
          </a:p>
        </p:txBody>
      </p:sp>
      <p:sp>
        <p:nvSpPr>
          <p:cNvPr id="218" name="CasellaDiTesto 217">
            <a:extLst>
              <a:ext uri="{FF2B5EF4-FFF2-40B4-BE49-F238E27FC236}">
                <a16:creationId xmlns:a16="http://schemas.microsoft.com/office/drawing/2014/main" id="{5FDF224A-2096-4A83-B4A1-DF5F807D9DFE}"/>
              </a:ext>
            </a:extLst>
          </p:cNvPr>
          <p:cNvSpPr txBox="1"/>
          <p:nvPr/>
        </p:nvSpPr>
        <p:spPr>
          <a:xfrm>
            <a:off x="14792004" y="24168370"/>
            <a:ext cx="985256" cy="307777"/>
          </a:xfrm>
          <a:prstGeom prst="rect">
            <a:avLst/>
          </a:prstGeom>
          <a:noFill/>
        </p:spPr>
        <p:txBody>
          <a:bodyPr wrap="square" rtlCol="0">
            <a:spAutoFit/>
          </a:bodyPr>
          <a:lstStyle/>
          <a:p>
            <a:pPr algn="ctr"/>
            <a:r>
              <a:rPr lang="it-IT" sz="1400" dirty="0">
                <a:latin typeface="Futura Bk BT" panose="020B0502020204020303"/>
              </a:rPr>
              <a:t>0.3</a:t>
            </a:r>
            <a:endParaRPr lang="en-US" sz="1400" dirty="0">
              <a:latin typeface="Futura Bk BT" panose="020B0502020204020303"/>
            </a:endParaRPr>
          </a:p>
        </p:txBody>
      </p:sp>
      <p:pic>
        <p:nvPicPr>
          <p:cNvPr id="151" name="Immagine 150">
            <a:extLst>
              <a:ext uri="{FF2B5EF4-FFF2-40B4-BE49-F238E27FC236}">
                <a16:creationId xmlns:a16="http://schemas.microsoft.com/office/drawing/2014/main" id="{BB07BFF3-EDE9-44E3-9A7C-AC3301BC6C58}"/>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3168" y="31655249"/>
            <a:ext cx="3728730" cy="2220321"/>
          </a:xfrm>
          <a:prstGeom prst="rect">
            <a:avLst/>
          </a:prstGeom>
        </p:spPr>
      </p:pic>
      <p:pic>
        <p:nvPicPr>
          <p:cNvPr id="252" name="Segnaposto contenuto 4">
            <a:extLst>
              <a:ext uri="{FF2B5EF4-FFF2-40B4-BE49-F238E27FC236}">
                <a16:creationId xmlns:a16="http://schemas.microsoft.com/office/drawing/2014/main" id="{32D088CC-B660-4B62-BD48-CE4B23E0A476}"/>
              </a:ext>
            </a:extLst>
          </p:cNvPr>
          <p:cNvPicPr>
            <a:picLocks noChangeAspect="1"/>
          </p:cNvPicPr>
          <p:nvPr/>
        </p:nvPicPr>
        <p:blipFill>
          <a:blip r:embed="rId8">
            <a:extLst>
              <a:ext uri="{BEBA8EAE-BF5A-486C-A8C5-ECC9F3942E4B}">
                <a14:imgProps xmlns:a14="http://schemas.microsoft.com/office/drawing/2010/main">
                  <a14:imgLayer r:embed="rId9">
                    <a14:imgEffect>
                      <a14:sharpenSoften amount="25000"/>
                    </a14:imgEffect>
                    <a14:imgEffect>
                      <a14:saturation sat="66000"/>
                    </a14:imgEffect>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539559" y="34426361"/>
            <a:ext cx="3416234" cy="2648896"/>
          </a:xfrm>
          <a:prstGeom prst="rect">
            <a:avLst/>
          </a:prstGeom>
        </p:spPr>
      </p:pic>
      <p:cxnSp>
        <p:nvCxnSpPr>
          <p:cNvPr id="255" name="Connettore 2 254">
            <a:extLst>
              <a:ext uri="{FF2B5EF4-FFF2-40B4-BE49-F238E27FC236}">
                <a16:creationId xmlns:a16="http://schemas.microsoft.com/office/drawing/2014/main" id="{21DB0D07-CBEE-433B-934C-941A1452EC1B}"/>
              </a:ext>
            </a:extLst>
          </p:cNvPr>
          <p:cNvCxnSpPr/>
          <p:nvPr/>
        </p:nvCxnSpPr>
        <p:spPr>
          <a:xfrm flipV="1">
            <a:off x="4112083" y="35549856"/>
            <a:ext cx="479351" cy="7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6" name="Connettore 2 255">
            <a:extLst>
              <a:ext uri="{FF2B5EF4-FFF2-40B4-BE49-F238E27FC236}">
                <a16:creationId xmlns:a16="http://schemas.microsoft.com/office/drawing/2014/main" id="{791A2C11-AFED-444A-8B9D-85D584158617}"/>
              </a:ext>
            </a:extLst>
          </p:cNvPr>
          <p:cNvCxnSpPr/>
          <p:nvPr/>
        </p:nvCxnSpPr>
        <p:spPr>
          <a:xfrm flipV="1">
            <a:off x="4267181" y="32850944"/>
            <a:ext cx="479351" cy="77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57" name="CasellaDiTesto 256">
            <a:extLst>
              <a:ext uri="{FF2B5EF4-FFF2-40B4-BE49-F238E27FC236}">
                <a16:creationId xmlns:a16="http://schemas.microsoft.com/office/drawing/2014/main" id="{F4F09893-3757-4B7E-BE43-822A37F050FF}"/>
              </a:ext>
            </a:extLst>
          </p:cNvPr>
          <p:cNvSpPr txBox="1"/>
          <p:nvPr/>
        </p:nvSpPr>
        <p:spPr>
          <a:xfrm>
            <a:off x="10040505" y="26398600"/>
            <a:ext cx="9392970" cy="2339102"/>
          </a:xfrm>
          <a:prstGeom prst="rect">
            <a:avLst/>
          </a:prstGeom>
          <a:noFill/>
        </p:spPr>
        <p:txBody>
          <a:bodyPr wrap="square" rtlCol="0">
            <a:spAutoFit/>
          </a:bodyPr>
          <a:lstStyle/>
          <a:p>
            <a:pPr marL="0" marR="0" lvl="0" indent="0" algn="just" defTabSz="457200" rtl="0" eaLnBrk="1" fontAlgn="auto" latinLnBrk="0" hangingPunct="1">
              <a:lnSpc>
                <a:spcPct val="100000"/>
              </a:lnSpc>
              <a:spcBef>
                <a:spcPts val="0"/>
              </a:spcBef>
              <a:buClrTx/>
              <a:buSzTx/>
              <a:buFontTx/>
              <a:buNone/>
              <a:tabLst/>
              <a:defRPr/>
            </a:pPr>
            <a:r>
              <a:rPr kumimoji="0" lang="en-US" sz="2600" b="1" i="0" u="none" strike="noStrike" kern="1200" cap="none" spc="0" normalizeH="0" baseline="0" noProof="0" dirty="0">
                <a:ln>
                  <a:noFill/>
                </a:ln>
                <a:solidFill>
                  <a:srgbClr val="6A758C"/>
                </a:solidFill>
                <a:effectLst/>
                <a:uLnTx/>
                <a:uFillTx/>
                <a:latin typeface="Futura Bk BT" panose="020B0502020204020303" pitchFamily="34" charset="0"/>
                <a:ea typeface="+mn-ea"/>
                <a:cs typeface="+mn-cs"/>
                <a:sym typeface="Wingdings" panose="05000000000000000000" pitchFamily="2" charset="2"/>
              </a:rPr>
              <a:t>D) Gaussian process: spatial correlation</a:t>
            </a:r>
          </a:p>
          <a:p>
            <a:pPr marL="0" marR="0" lvl="0" indent="0" algn="just" defTabSz="457200" rtl="0" eaLnBrk="1" fontAlgn="auto" latinLnBrk="0" hangingPunct="1">
              <a:lnSpc>
                <a:spcPct val="100000"/>
              </a:lnSpc>
              <a:spcBef>
                <a:spcPts val="0"/>
              </a:spcBef>
              <a:buClrTx/>
              <a:buSzTx/>
              <a:buFontTx/>
              <a:buNone/>
              <a:tabLst/>
              <a:defRPr/>
            </a:pPr>
            <a:r>
              <a:rPr kumimoji="0" lang="en-US" sz="2400" b="0" i="0" u="none" strike="noStrike" kern="1200" cap="none" spc="0" normalizeH="0" baseline="0" noProof="0" dirty="0">
                <a:ln>
                  <a:noFill/>
                </a:ln>
                <a:solidFill>
                  <a:prstClr val="black"/>
                </a:solidFill>
                <a:effectLst/>
                <a:uLnTx/>
                <a:uFillTx/>
                <a:latin typeface="Futura Bk BT" panose="020B0502020204020303" pitchFamily="34" charset="0"/>
                <a:ea typeface="+mn-ea"/>
                <a:cs typeface="+mn-cs"/>
                <a:sym typeface="Wingdings" panose="05000000000000000000" pitchFamily="2" charset="2"/>
              </a:rPr>
              <a:t>Capturing the characteristic decay of correlation with distance with an exponential    variogram        model </a:t>
            </a:r>
          </a:p>
          <a:p>
            <a:pPr marL="0" marR="0" lvl="0" indent="0" algn="just" defTabSz="457200" rtl="0" eaLnBrk="1" fontAlgn="auto" latinLnBrk="0" hangingPunct="1">
              <a:lnSpc>
                <a:spcPct val="100000"/>
              </a:lnSpc>
              <a:spcBef>
                <a:spcPts val="0"/>
              </a:spcBef>
              <a:buClrTx/>
              <a:buSzTx/>
              <a:buFontTx/>
              <a:buNone/>
              <a:tabLst/>
              <a:defRPr/>
            </a:pPr>
            <a:r>
              <a:rPr kumimoji="0" lang="en-US" sz="2400" b="0" i="0" u="none" strike="noStrike" kern="1200" cap="none" spc="0" normalizeH="0" baseline="0" noProof="0" dirty="0">
                <a:ln>
                  <a:noFill/>
                </a:ln>
                <a:solidFill>
                  <a:prstClr val="black"/>
                </a:solidFill>
                <a:effectLst/>
                <a:uLnTx/>
                <a:uFillTx/>
                <a:latin typeface="Futura Bk BT" panose="020B0502020204020303" pitchFamily="34" charset="0"/>
                <a:ea typeface="+mn-ea"/>
                <a:cs typeface="+mn-cs"/>
                <a:sym typeface="Wingdings" panose="05000000000000000000" pitchFamily="2" charset="2"/>
              </a:rPr>
              <a:t>-</a:t>
            </a:r>
            <a:r>
              <a:rPr kumimoji="0" lang="en-US" sz="2400" b="1" i="0" u="none" strike="noStrike" kern="1200" cap="none" spc="0" normalizeH="0" baseline="0" noProof="0" dirty="0" err="1">
                <a:ln>
                  <a:noFill/>
                </a:ln>
                <a:solidFill>
                  <a:prstClr val="black"/>
                </a:solidFill>
                <a:effectLst/>
                <a:uLnTx/>
                <a:uFillTx/>
                <a:latin typeface="Futura Bk BT" panose="020B0502020204020303" pitchFamily="34" charset="0"/>
                <a:ea typeface="+mn-ea"/>
                <a:cs typeface="+mn-cs"/>
                <a:sym typeface="Wingdings" panose="05000000000000000000" pitchFamily="2" charset="2"/>
              </a:rPr>
              <a:t>psill</a:t>
            </a:r>
            <a:r>
              <a:rPr kumimoji="0" lang="en-US" sz="2400" b="0" i="0" u="none" strike="noStrike" kern="1200" cap="none" spc="0" normalizeH="0" baseline="0" noProof="0" dirty="0">
                <a:ln>
                  <a:noFill/>
                </a:ln>
                <a:solidFill>
                  <a:prstClr val="black"/>
                </a:solidFill>
                <a:effectLst/>
                <a:uLnTx/>
                <a:uFillTx/>
                <a:latin typeface="Futura Bk BT" panose="020B0502020204020303" pitchFamily="34" charset="0"/>
                <a:ea typeface="+mn-ea"/>
                <a:cs typeface="+mn-cs"/>
                <a:sym typeface="Wingdings" panose="05000000000000000000" pitchFamily="2" charset="2"/>
              </a:rPr>
              <a:t> = 1 </a:t>
            </a:r>
          </a:p>
          <a:p>
            <a:pPr marL="0" marR="0" lvl="0" indent="0" algn="just" defTabSz="457200" rtl="0" eaLnBrk="1" fontAlgn="auto" latinLnBrk="0" hangingPunct="1">
              <a:lnSpc>
                <a:spcPct val="100000"/>
              </a:lnSpc>
              <a:spcBef>
                <a:spcPts val="0"/>
              </a:spcBef>
              <a:buClrTx/>
              <a:buSzTx/>
              <a:buFontTx/>
              <a:buNone/>
              <a:tabLst/>
              <a:defRPr/>
            </a:pPr>
            <a:r>
              <a:rPr kumimoji="0" lang="en-US" sz="2400" b="0" i="0" u="none" strike="noStrike" kern="1200" cap="none" spc="0" normalizeH="0" baseline="0" noProof="0" dirty="0">
                <a:ln>
                  <a:noFill/>
                </a:ln>
                <a:solidFill>
                  <a:prstClr val="black"/>
                </a:solidFill>
                <a:effectLst/>
                <a:uLnTx/>
                <a:uFillTx/>
                <a:latin typeface="Futura Bk BT" panose="020B0502020204020303" pitchFamily="34" charset="0"/>
                <a:ea typeface="+mn-ea"/>
                <a:cs typeface="+mn-cs"/>
                <a:sym typeface="Wingdings" panose="05000000000000000000" pitchFamily="2" charset="2"/>
              </a:rPr>
              <a:t>-</a:t>
            </a:r>
            <a:r>
              <a:rPr kumimoji="0" lang="en-US" sz="2400" b="1" i="0" u="none" strike="noStrike" kern="1200" cap="none" spc="0" normalizeH="0" baseline="0" noProof="0" dirty="0">
                <a:ln>
                  <a:noFill/>
                </a:ln>
                <a:solidFill>
                  <a:prstClr val="black"/>
                </a:solidFill>
                <a:effectLst/>
                <a:uLnTx/>
                <a:uFillTx/>
                <a:latin typeface="Futura Bk BT" panose="020B0502020204020303" pitchFamily="34" charset="0"/>
                <a:ea typeface="+mn-ea"/>
                <a:cs typeface="+mn-cs"/>
                <a:sym typeface="Wingdings" panose="05000000000000000000" pitchFamily="2" charset="2"/>
              </a:rPr>
              <a:t>range</a:t>
            </a:r>
            <a:r>
              <a:rPr kumimoji="0" lang="en-US" sz="2400" b="0" i="0" u="none" strike="noStrike" kern="1200" cap="none" spc="0" normalizeH="0" baseline="0" noProof="0" dirty="0">
                <a:ln>
                  <a:noFill/>
                </a:ln>
                <a:solidFill>
                  <a:prstClr val="black"/>
                </a:solidFill>
                <a:effectLst/>
                <a:uLnTx/>
                <a:uFillTx/>
                <a:latin typeface="Futura Bk BT" panose="020B0502020204020303" pitchFamily="34" charset="0"/>
                <a:ea typeface="+mn-ea"/>
                <a:cs typeface="+mn-cs"/>
                <a:sym typeface="Wingdings" panose="05000000000000000000" pitchFamily="2" charset="2"/>
              </a:rPr>
              <a:t> = 30</a:t>
            </a:r>
          </a:p>
          <a:p>
            <a:pPr marL="0" marR="0" lvl="0" indent="0" algn="just" defTabSz="457200" rtl="0" eaLnBrk="1" fontAlgn="auto" latinLnBrk="0" hangingPunct="1">
              <a:lnSpc>
                <a:spcPct val="100000"/>
              </a:lnSpc>
              <a:spcBef>
                <a:spcPts val="0"/>
              </a:spcBef>
              <a:buClrTx/>
              <a:buSzTx/>
              <a:buFontTx/>
              <a:buNone/>
              <a:tabLst/>
              <a:defRPr/>
            </a:pPr>
            <a:r>
              <a:rPr kumimoji="0" lang="en-US" sz="2400" b="0" i="0" u="none" strike="noStrike" kern="1200" cap="none" spc="0" normalizeH="0" baseline="0" noProof="0" dirty="0">
                <a:ln>
                  <a:noFill/>
                </a:ln>
                <a:solidFill>
                  <a:prstClr val="black"/>
                </a:solidFill>
                <a:effectLst/>
                <a:uLnTx/>
                <a:uFillTx/>
                <a:latin typeface="Futura Bk BT" panose="020B0502020204020303" pitchFamily="34" charset="0"/>
                <a:ea typeface="+mn-ea"/>
                <a:cs typeface="+mn-cs"/>
                <a:sym typeface="Wingdings" panose="05000000000000000000" pitchFamily="2" charset="2"/>
              </a:rPr>
              <a:t>-</a:t>
            </a:r>
            <a:r>
              <a:rPr kumimoji="0" lang="en-US" sz="2400" b="1" i="0" u="none" strike="noStrike" kern="1200" cap="none" spc="0" normalizeH="0" baseline="0" noProof="0" dirty="0">
                <a:ln>
                  <a:noFill/>
                </a:ln>
                <a:solidFill>
                  <a:prstClr val="black"/>
                </a:solidFill>
                <a:effectLst/>
                <a:uLnTx/>
                <a:uFillTx/>
                <a:latin typeface="Futura Bk BT" panose="020B0502020204020303" pitchFamily="34" charset="0"/>
                <a:ea typeface="+mn-ea"/>
                <a:cs typeface="+mn-cs"/>
                <a:sym typeface="Wingdings" panose="05000000000000000000" pitchFamily="2" charset="2"/>
              </a:rPr>
              <a:t>model</a:t>
            </a:r>
            <a:r>
              <a:rPr kumimoji="0" lang="en-US" sz="2400" b="0" i="0" u="none" strike="noStrike" kern="1200" cap="none" spc="0" normalizeH="0" baseline="0" noProof="0" dirty="0">
                <a:ln>
                  <a:noFill/>
                </a:ln>
                <a:solidFill>
                  <a:prstClr val="black"/>
                </a:solidFill>
                <a:effectLst/>
                <a:uLnTx/>
                <a:uFillTx/>
                <a:latin typeface="Futura Bk BT" panose="020B0502020204020303" pitchFamily="34" charset="0"/>
                <a:ea typeface="+mn-ea"/>
                <a:cs typeface="+mn-cs"/>
                <a:sym typeface="Wingdings" panose="05000000000000000000" pitchFamily="2" charset="2"/>
              </a:rPr>
              <a:t> = "Exp”</a:t>
            </a:r>
            <a:endParaRPr kumimoji="0" lang="en-US" sz="2400" b="1" i="0" u="none" strike="noStrike" kern="1200" cap="none" spc="0" normalizeH="0" baseline="0" noProof="0" dirty="0">
              <a:ln>
                <a:noFill/>
              </a:ln>
              <a:solidFill>
                <a:srgbClr val="C00000"/>
              </a:solidFill>
              <a:effectLst/>
              <a:uLnTx/>
              <a:uFillTx/>
              <a:latin typeface="Futura Bk BT" panose="020B0502020204020303" pitchFamily="34" charset="0"/>
              <a:ea typeface="+mn-ea"/>
              <a:cs typeface="+mn-cs"/>
              <a:sym typeface="Wingdings" panose="05000000000000000000" pitchFamily="2" charset="2"/>
            </a:endParaRPr>
          </a:p>
        </p:txBody>
      </p:sp>
      <p:pic>
        <p:nvPicPr>
          <p:cNvPr id="259" name="Immagine 258">
            <a:extLst>
              <a:ext uri="{FF2B5EF4-FFF2-40B4-BE49-F238E27FC236}">
                <a16:creationId xmlns:a16="http://schemas.microsoft.com/office/drawing/2014/main" id="{471E9E46-B8EB-4F1A-8D1E-7F7D76665A96}"/>
              </a:ext>
            </a:extLst>
          </p:cNvPr>
          <p:cNvPicPr>
            <a:picLocks noChangeAspect="1"/>
          </p:cNvPicPr>
          <p:nvPr/>
        </p:nvPicPr>
        <p:blipFill rotWithShape="1">
          <a:blip r:embed="rId14">
            <a:extLst>
              <a:ext uri="{28A0092B-C50C-407E-A947-70E740481C1C}">
                <a14:useLocalDpi xmlns:a14="http://schemas.microsoft.com/office/drawing/2010/main" val="0"/>
              </a:ext>
            </a:extLst>
          </a:blip>
          <a:srcRect l="8046" t="25479" r="16592" b="27851"/>
          <a:stretch/>
        </p:blipFill>
        <p:spPr>
          <a:xfrm>
            <a:off x="5401184" y="31556476"/>
            <a:ext cx="3595751" cy="2226743"/>
          </a:xfrm>
          <a:prstGeom prst="rect">
            <a:avLst/>
          </a:prstGeom>
        </p:spPr>
      </p:pic>
      <p:sp>
        <p:nvSpPr>
          <p:cNvPr id="260" name="CasellaDiTesto 259">
            <a:extLst>
              <a:ext uri="{FF2B5EF4-FFF2-40B4-BE49-F238E27FC236}">
                <a16:creationId xmlns:a16="http://schemas.microsoft.com/office/drawing/2014/main" id="{BFAA9294-3A0D-4EA3-8C81-6EDC27AE3308}"/>
              </a:ext>
            </a:extLst>
          </p:cNvPr>
          <p:cNvSpPr txBox="1"/>
          <p:nvPr/>
        </p:nvSpPr>
        <p:spPr>
          <a:xfrm>
            <a:off x="8573510" y="33764881"/>
            <a:ext cx="985256" cy="307777"/>
          </a:xfrm>
          <a:prstGeom prst="rect">
            <a:avLst/>
          </a:prstGeom>
          <a:noFill/>
        </p:spPr>
        <p:txBody>
          <a:bodyPr wrap="square" rtlCol="0">
            <a:spAutoFit/>
          </a:bodyPr>
          <a:lstStyle/>
          <a:p>
            <a:pPr algn="ctr"/>
            <a:r>
              <a:rPr lang="it-IT" sz="1400" dirty="0">
                <a:latin typeface="Futura Bk BT" panose="020B0502020204020303"/>
              </a:rPr>
              <a:t>2500</a:t>
            </a:r>
            <a:endParaRPr lang="en-US" sz="1400" dirty="0">
              <a:latin typeface="Futura Bk BT" panose="020B0502020204020303"/>
            </a:endParaRPr>
          </a:p>
        </p:txBody>
      </p:sp>
      <p:sp>
        <p:nvSpPr>
          <p:cNvPr id="261" name="CasellaDiTesto 260">
            <a:extLst>
              <a:ext uri="{FF2B5EF4-FFF2-40B4-BE49-F238E27FC236}">
                <a16:creationId xmlns:a16="http://schemas.microsoft.com/office/drawing/2014/main" id="{61F191B2-F651-4030-BB3D-7CD2FAE1807F}"/>
              </a:ext>
            </a:extLst>
          </p:cNvPr>
          <p:cNvSpPr txBox="1"/>
          <p:nvPr/>
        </p:nvSpPr>
        <p:spPr>
          <a:xfrm>
            <a:off x="7888699" y="33764881"/>
            <a:ext cx="985256" cy="307777"/>
          </a:xfrm>
          <a:prstGeom prst="rect">
            <a:avLst/>
          </a:prstGeom>
          <a:noFill/>
        </p:spPr>
        <p:txBody>
          <a:bodyPr wrap="square" rtlCol="0">
            <a:spAutoFit/>
          </a:bodyPr>
          <a:lstStyle/>
          <a:p>
            <a:pPr algn="ctr"/>
            <a:r>
              <a:rPr lang="it-IT" sz="1400" dirty="0">
                <a:latin typeface="Futura Bk BT" panose="020B0502020204020303"/>
              </a:rPr>
              <a:t>2000</a:t>
            </a:r>
            <a:endParaRPr lang="en-US" sz="1400" dirty="0">
              <a:latin typeface="Futura Bk BT" panose="020B0502020204020303"/>
            </a:endParaRPr>
          </a:p>
        </p:txBody>
      </p:sp>
      <p:sp>
        <p:nvSpPr>
          <p:cNvPr id="262" name="CasellaDiTesto 261">
            <a:extLst>
              <a:ext uri="{FF2B5EF4-FFF2-40B4-BE49-F238E27FC236}">
                <a16:creationId xmlns:a16="http://schemas.microsoft.com/office/drawing/2014/main" id="{F543DD0A-C191-4522-9937-28F1C28B70E7}"/>
              </a:ext>
            </a:extLst>
          </p:cNvPr>
          <p:cNvSpPr txBox="1"/>
          <p:nvPr/>
        </p:nvSpPr>
        <p:spPr>
          <a:xfrm>
            <a:off x="7211855" y="33764881"/>
            <a:ext cx="985256" cy="307777"/>
          </a:xfrm>
          <a:prstGeom prst="rect">
            <a:avLst/>
          </a:prstGeom>
          <a:noFill/>
        </p:spPr>
        <p:txBody>
          <a:bodyPr wrap="square" rtlCol="0">
            <a:spAutoFit/>
          </a:bodyPr>
          <a:lstStyle/>
          <a:p>
            <a:pPr algn="ctr"/>
            <a:r>
              <a:rPr lang="it-IT" sz="1400" dirty="0">
                <a:latin typeface="Futura Bk BT" panose="020B0502020204020303"/>
              </a:rPr>
              <a:t>1500</a:t>
            </a:r>
            <a:endParaRPr lang="en-US" sz="1400" dirty="0">
              <a:latin typeface="Futura Bk BT" panose="020B0502020204020303"/>
            </a:endParaRPr>
          </a:p>
        </p:txBody>
      </p:sp>
      <p:sp>
        <p:nvSpPr>
          <p:cNvPr id="263" name="CasellaDiTesto 262">
            <a:extLst>
              <a:ext uri="{FF2B5EF4-FFF2-40B4-BE49-F238E27FC236}">
                <a16:creationId xmlns:a16="http://schemas.microsoft.com/office/drawing/2014/main" id="{74DE44F8-4A03-4892-B1B5-3BE483D13103}"/>
              </a:ext>
            </a:extLst>
          </p:cNvPr>
          <p:cNvSpPr txBox="1"/>
          <p:nvPr/>
        </p:nvSpPr>
        <p:spPr>
          <a:xfrm>
            <a:off x="6474721" y="33764881"/>
            <a:ext cx="985256" cy="307777"/>
          </a:xfrm>
          <a:prstGeom prst="rect">
            <a:avLst/>
          </a:prstGeom>
          <a:noFill/>
        </p:spPr>
        <p:txBody>
          <a:bodyPr wrap="square" rtlCol="0">
            <a:spAutoFit/>
          </a:bodyPr>
          <a:lstStyle/>
          <a:p>
            <a:pPr algn="ctr"/>
            <a:r>
              <a:rPr lang="it-IT" sz="1400" dirty="0">
                <a:latin typeface="Futura Bk BT" panose="020B0502020204020303"/>
              </a:rPr>
              <a:t>1000</a:t>
            </a:r>
            <a:endParaRPr lang="en-US" sz="1400" dirty="0">
              <a:latin typeface="Futura Bk BT" panose="020B0502020204020303"/>
            </a:endParaRPr>
          </a:p>
        </p:txBody>
      </p:sp>
      <p:sp>
        <p:nvSpPr>
          <p:cNvPr id="264" name="CasellaDiTesto 263">
            <a:extLst>
              <a:ext uri="{FF2B5EF4-FFF2-40B4-BE49-F238E27FC236}">
                <a16:creationId xmlns:a16="http://schemas.microsoft.com/office/drawing/2014/main" id="{F9FE259A-59FD-49BA-B71C-A36343FE081B}"/>
              </a:ext>
            </a:extLst>
          </p:cNvPr>
          <p:cNvSpPr txBox="1"/>
          <p:nvPr/>
        </p:nvSpPr>
        <p:spPr>
          <a:xfrm>
            <a:off x="5797877" y="33764881"/>
            <a:ext cx="985256" cy="307777"/>
          </a:xfrm>
          <a:prstGeom prst="rect">
            <a:avLst/>
          </a:prstGeom>
          <a:noFill/>
        </p:spPr>
        <p:txBody>
          <a:bodyPr wrap="square" rtlCol="0">
            <a:spAutoFit/>
          </a:bodyPr>
          <a:lstStyle/>
          <a:p>
            <a:pPr algn="ctr"/>
            <a:r>
              <a:rPr lang="it-IT" sz="1400" dirty="0">
                <a:latin typeface="Futura Bk BT" panose="020B0502020204020303"/>
              </a:rPr>
              <a:t>500</a:t>
            </a:r>
            <a:endParaRPr lang="en-US" sz="1400" dirty="0">
              <a:latin typeface="Futura Bk BT" panose="020B0502020204020303"/>
            </a:endParaRPr>
          </a:p>
        </p:txBody>
      </p:sp>
      <p:sp>
        <p:nvSpPr>
          <p:cNvPr id="265" name="CasellaDiTesto 264">
            <a:extLst>
              <a:ext uri="{FF2B5EF4-FFF2-40B4-BE49-F238E27FC236}">
                <a16:creationId xmlns:a16="http://schemas.microsoft.com/office/drawing/2014/main" id="{109CECA4-EE21-4153-8A68-1490EE2DFB83}"/>
              </a:ext>
            </a:extLst>
          </p:cNvPr>
          <p:cNvSpPr txBox="1"/>
          <p:nvPr/>
        </p:nvSpPr>
        <p:spPr>
          <a:xfrm>
            <a:off x="5105131" y="33764881"/>
            <a:ext cx="985256" cy="307777"/>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266" name="CasellaDiTesto 265">
            <a:extLst>
              <a:ext uri="{FF2B5EF4-FFF2-40B4-BE49-F238E27FC236}">
                <a16:creationId xmlns:a16="http://schemas.microsoft.com/office/drawing/2014/main" id="{0BF07DA0-0A84-4678-9BA0-D9CF188CCBF0}"/>
              </a:ext>
            </a:extLst>
          </p:cNvPr>
          <p:cNvSpPr txBox="1"/>
          <p:nvPr/>
        </p:nvSpPr>
        <p:spPr>
          <a:xfrm>
            <a:off x="4831656" y="33626010"/>
            <a:ext cx="985256" cy="307777"/>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267" name="CasellaDiTesto 266">
            <a:extLst>
              <a:ext uri="{FF2B5EF4-FFF2-40B4-BE49-F238E27FC236}">
                <a16:creationId xmlns:a16="http://schemas.microsoft.com/office/drawing/2014/main" id="{334EC786-E7E8-4310-9848-90124385828F}"/>
              </a:ext>
            </a:extLst>
          </p:cNvPr>
          <p:cNvSpPr txBox="1"/>
          <p:nvPr/>
        </p:nvSpPr>
        <p:spPr>
          <a:xfrm>
            <a:off x="4730928" y="32925346"/>
            <a:ext cx="985256" cy="307777"/>
          </a:xfrm>
          <a:prstGeom prst="rect">
            <a:avLst/>
          </a:prstGeom>
          <a:noFill/>
        </p:spPr>
        <p:txBody>
          <a:bodyPr wrap="square" rtlCol="0">
            <a:spAutoFit/>
          </a:bodyPr>
          <a:lstStyle/>
          <a:p>
            <a:pPr algn="ctr"/>
            <a:r>
              <a:rPr lang="it-IT" sz="1400" dirty="0">
                <a:latin typeface="Futura Bk BT" panose="020B0502020204020303"/>
              </a:rPr>
              <a:t>500</a:t>
            </a:r>
            <a:endParaRPr lang="en-US" sz="1400" dirty="0">
              <a:latin typeface="Futura Bk BT" panose="020B0502020204020303"/>
            </a:endParaRPr>
          </a:p>
        </p:txBody>
      </p:sp>
      <p:sp>
        <p:nvSpPr>
          <p:cNvPr id="268" name="CasellaDiTesto 267">
            <a:extLst>
              <a:ext uri="{FF2B5EF4-FFF2-40B4-BE49-F238E27FC236}">
                <a16:creationId xmlns:a16="http://schemas.microsoft.com/office/drawing/2014/main" id="{14ACC0C2-8281-492C-97B7-8699576CD91C}"/>
              </a:ext>
            </a:extLst>
          </p:cNvPr>
          <p:cNvSpPr txBox="1"/>
          <p:nvPr/>
        </p:nvSpPr>
        <p:spPr>
          <a:xfrm>
            <a:off x="4684408" y="32231861"/>
            <a:ext cx="985256" cy="307777"/>
          </a:xfrm>
          <a:prstGeom prst="rect">
            <a:avLst/>
          </a:prstGeom>
          <a:noFill/>
        </p:spPr>
        <p:txBody>
          <a:bodyPr wrap="square" rtlCol="0">
            <a:spAutoFit/>
          </a:bodyPr>
          <a:lstStyle/>
          <a:p>
            <a:pPr algn="ctr"/>
            <a:r>
              <a:rPr lang="it-IT" sz="1400" dirty="0">
                <a:latin typeface="Futura Bk BT" panose="020B0502020204020303"/>
              </a:rPr>
              <a:t>1000</a:t>
            </a:r>
            <a:endParaRPr lang="en-US" sz="1400" dirty="0">
              <a:latin typeface="Futura Bk BT" panose="020B0502020204020303"/>
            </a:endParaRPr>
          </a:p>
        </p:txBody>
      </p:sp>
      <p:sp>
        <p:nvSpPr>
          <p:cNvPr id="269" name="CasellaDiTesto 268">
            <a:extLst>
              <a:ext uri="{FF2B5EF4-FFF2-40B4-BE49-F238E27FC236}">
                <a16:creationId xmlns:a16="http://schemas.microsoft.com/office/drawing/2014/main" id="{B6517339-04C0-4A64-989C-240EF3630E2C}"/>
              </a:ext>
            </a:extLst>
          </p:cNvPr>
          <p:cNvSpPr txBox="1"/>
          <p:nvPr/>
        </p:nvSpPr>
        <p:spPr>
          <a:xfrm>
            <a:off x="4709499" y="31546282"/>
            <a:ext cx="985256" cy="307777"/>
          </a:xfrm>
          <a:prstGeom prst="rect">
            <a:avLst/>
          </a:prstGeom>
          <a:noFill/>
        </p:spPr>
        <p:txBody>
          <a:bodyPr wrap="square" rtlCol="0">
            <a:spAutoFit/>
          </a:bodyPr>
          <a:lstStyle/>
          <a:p>
            <a:pPr algn="ctr"/>
            <a:r>
              <a:rPr lang="it-IT" sz="1400" dirty="0">
                <a:latin typeface="Futura Bk BT" panose="020B0502020204020303"/>
              </a:rPr>
              <a:t>1500</a:t>
            </a:r>
            <a:endParaRPr lang="en-US" sz="1400" dirty="0">
              <a:latin typeface="Futura Bk BT" panose="020B0502020204020303"/>
            </a:endParaRPr>
          </a:p>
        </p:txBody>
      </p:sp>
      <p:sp>
        <p:nvSpPr>
          <p:cNvPr id="270" name="CasellaDiTesto 269">
            <a:extLst>
              <a:ext uri="{FF2B5EF4-FFF2-40B4-BE49-F238E27FC236}">
                <a16:creationId xmlns:a16="http://schemas.microsoft.com/office/drawing/2014/main" id="{E09495F7-E5EE-40DF-A6E8-F99C34F5FF3F}"/>
              </a:ext>
            </a:extLst>
          </p:cNvPr>
          <p:cNvSpPr txBox="1"/>
          <p:nvPr/>
        </p:nvSpPr>
        <p:spPr>
          <a:xfrm>
            <a:off x="6812698" y="33943541"/>
            <a:ext cx="985256" cy="307777"/>
          </a:xfrm>
          <a:prstGeom prst="rect">
            <a:avLst/>
          </a:prstGeom>
          <a:noFill/>
        </p:spPr>
        <p:txBody>
          <a:bodyPr wrap="square" rtlCol="0">
            <a:spAutoFit/>
          </a:bodyPr>
          <a:lstStyle/>
          <a:p>
            <a:pPr algn="ctr"/>
            <a:r>
              <a:rPr lang="it-IT" sz="1400" dirty="0">
                <a:latin typeface="Futura Bk BT" panose="020B0502020204020303"/>
              </a:rPr>
              <a:t>x</a:t>
            </a:r>
            <a:endParaRPr lang="en-US" sz="1400" dirty="0">
              <a:latin typeface="Futura Bk BT" panose="020B0502020204020303"/>
            </a:endParaRPr>
          </a:p>
        </p:txBody>
      </p:sp>
      <p:sp>
        <p:nvSpPr>
          <p:cNvPr id="271" name="CasellaDiTesto 270">
            <a:extLst>
              <a:ext uri="{FF2B5EF4-FFF2-40B4-BE49-F238E27FC236}">
                <a16:creationId xmlns:a16="http://schemas.microsoft.com/office/drawing/2014/main" id="{D4FE15A2-82CE-48C2-9655-3146A10DF8A9}"/>
              </a:ext>
            </a:extLst>
          </p:cNvPr>
          <p:cNvSpPr txBox="1"/>
          <p:nvPr/>
        </p:nvSpPr>
        <p:spPr>
          <a:xfrm rot="16200000">
            <a:off x="4469458" y="32628614"/>
            <a:ext cx="985256" cy="307777"/>
          </a:xfrm>
          <a:prstGeom prst="rect">
            <a:avLst/>
          </a:prstGeom>
          <a:noFill/>
        </p:spPr>
        <p:txBody>
          <a:bodyPr wrap="square" rtlCol="0">
            <a:spAutoFit/>
          </a:bodyPr>
          <a:lstStyle/>
          <a:p>
            <a:pPr algn="ctr"/>
            <a:r>
              <a:rPr lang="it-IT" sz="1400" dirty="0">
                <a:latin typeface="Futura Bk BT" panose="020B0502020204020303"/>
              </a:rPr>
              <a:t>y</a:t>
            </a:r>
            <a:endParaRPr lang="en-US" sz="1400" dirty="0">
              <a:latin typeface="Futura Bk BT" panose="020B0502020204020303"/>
            </a:endParaRPr>
          </a:p>
        </p:txBody>
      </p:sp>
      <p:sp>
        <p:nvSpPr>
          <p:cNvPr id="273" name="CasellaDiTesto 272">
            <a:extLst>
              <a:ext uri="{FF2B5EF4-FFF2-40B4-BE49-F238E27FC236}">
                <a16:creationId xmlns:a16="http://schemas.microsoft.com/office/drawing/2014/main" id="{7747AB83-F789-4B4F-859A-779BAE9DC4D6}"/>
              </a:ext>
            </a:extLst>
          </p:cNvPr>
          <p:cNvSpPr txBox="1"/>
          <p:nvPr/>
        </p:nvSpPr>
        <p:spPr>
          <a:xfrm>
            <a:off x="8208357" y="37131571"/>
            <a:ext cx="985256" cy="307777"/>
          </a:xfrm>
          <a:prstGeom prst="rect">
            <a:avLst/>
          </a:prstGeom>
          <a:noFill/>
        </p:spPr>
        <p:txBody>
          <a:bodyPr wrap="square" rtlCol="0">
            <a:spAutoFit/>
          </a:bodyPr>
          <a:lstStyle/>
          <a:p>
            <a:pPr algn="ctr"/>
            <a:r>
              <a:rPr lang="it-IT" sz="1400" dirty="0">
                <a:latin typeface="Futura Bk BT" panose="020B0502020204020303"/>
              </a:rPr>
              <a:t>300</a:t>
            </a:r>
            <a:endParaRPr lang="en-US" sz="1400" dirty="0">
              <a:latin typeface="Futura Bk BT" panose="020B0502020204020303"/>
            </a:endParaRPr>
          </a:p>
        </p:txBody>
      </p:sp>
      <p:sp>
        <p:nvSpPr>
          <p:cNvPr id="274" name="CasellaDiTesto 273">
            <a:extLst>
              <a:ext uri="{FF2B5EF4-FFF2-40B4-BE49-F238E27FC236}">
                <a16:creationId xmlns:a16="http://schemas.microsoft.com/office/drawing/2014/main" id="{4BC9DF8C-7964-48D9-BE7F-4B449A9D705C}"/>
              </a:ext>
            </a:extLst>
          </p:cNvPr>
          <p:cNvSpPr txBox="1"/>
          <p:nvPr/>
        </p:nvSpPr>
        <p:spPr>
          <a:xfrm>
            <a:off x="7142992" y="37131571"/>
            <a:ext cx="985256" cy="307777"/>
          </a:xfrm>
          <a:prstGeom prst="rect">
            <a:avLst/>
          </a:prstGeom>
          <a:noFill/>
        </p:spPr>
        <p:txBody>
          <a:bodyPr wrap="square" rtlCol="0">
            <a:spAutoFit/>
          </a:bodyPr>
          <a:lstStyle/>
          <a:p>
            <a:pPr algn="ctr"/>
            <a:r>
              <a:rPr lang="it-IT" sz="1400" dirty="0">
                <a:latin typeface="Futura Bk BT" panose="020B0502020204020303"/>
              </a:rPr>
              <a:t>200</a:t>
            </a:r>
            <a:endParaRPr lang="en-US" sz="1400" dirty="0">
              <a:latin typeface="Futura Bk BT" panose="020B0502020204020303"/>
            </a:endParaRPr>
          </a:p>
        </p:txBody>
      </p:sp>
      <p:sp>
        <p:nvSpPr>
          <p:cNvPr id="276" name="CasellaDiTesto 275">
            <a:extLst>
              <a:ext uri="{FF2B5EF4-FFF2-40B4-BE49-F238E27FC236}">
                <a16:creationId xmlns:a16="http://schemas.microsoft.com/office/drawing/2014/main" id="{6726BB0A-F809-4C4E-928C-DD8C45207D0E}"/>
              </a:ext>
            </a:extLst>
          </p:cNvPr>
          <p:cNvSpPr txBox="1"/>
          <p:nvPr/>
        </p:nvSpPr>
        <p:spPr>
          <a:xfrm>
            <a:off x="6076520" y="37131571"/>
            <a:ext cx="985256" cy="307777"/>
          </a:xfrm>
          <a:prstGeom prst="rect">
            <a:avLst/>
          </a:prstGeom>
          <a:noFill/>
        </p:spPr>
        <p:txBody>
          <a:bodyPr wrap="square" rtlCol="0">
            <a:spAutoFit/>
          </a:bodyPr>
          <a:lstStyle/>
          <a:p>
            <a:pPr algn="ctr"/>
            <a:r>
              <a:rPr lang="it-IT" sz="1400" dirty="0">
                <a:latin typeface="Futura Bk BT" panose="020B0502020204020303"/>
              </a:rPr>
              <a:t>100</a:t>
            </a:r>
            <a:endParaRPr lang="en-US" sz="1400" dirty="0">
              <a:latin typeface="Futura Bk BT" panose="020B0502020204020303"/>
            </a:endParaRPr>
          </a:p>
        </p:txBody>
      </p:sp>
      <p:sp>
        <p:nvSpPr>
          <p:cNvPr id="277" name="CasellaDiTesto 276">
            <a:extLst>
              <a:ext uri="{FF2B5EF4-FFF2-40B4-BE49-F238E27FC236}">
                <a16:creationId xmlns:a16="http://schemas.microsoft.com/office/drawing/2014/main" id="{EFCD2317-0564-4517-ABD3-40E9797CF19C}"/>
              </a:ext>
            </a:extLst>
          </p:cNvPr>
          <p:cNvSpPr txBox="1"/>
          <p:nvPr/>
        </p:nvSpPr>
        <p:spPr>
          <a:xfrm>
            <a:off x="5029098" y="37131571"/>
            <a:ext cx="985256" cy="307777"/>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278" name="CasellaDiTesto 277">
            <a:extLst>
              <a:ext uri="{FF2B5EF4-FFF2-40B4-BE49-F238E27FC236}">
                <a16:creationId xmlns:a16="http://schemas.microsoft.com/office/drawing/2014/main" id="{0C88E020-4FE0-4596-83F9-FB7A792382DC}"/>
              </a:ext>
            </a:extLst>
          </p:cNvPr>
          <p:cNvSpPr txBox="1"/>
          <p:nvPr/>
        </p:nvSpPr>
        <p:spPr>
          <a:xfrm>
            <a:off x="4819419" y="36880347"/>
            <a:ext cx="985256" cy="307777"/>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279" name="CasellaDiTesto 278">
            <a:extLst>
              <a:ext uri="{FF2B5EF4-FFF2-40B4-BE49-F238E27FC236}">
                <a16:creationId xmlns:a16="http://schemas.microsoft.com/office/drawing/2014/main" id="{E650C280-ADF4-4B20-BC37-F333A684C205}"/>
              </a:ext>
            </a:extLst>
          </p:cNvPr>
          <p:cNvSpPr txBox="1"/>
          <p:nvPr/>
        </p:nvSpPr>
        <p:spPr>
          <a:xfrm>
            <a:off x="4791294" y="36354592"/>
            <a:ext cx="985256" cy="307777"/>
          </a:xfrm>
          <a:prstGeom prst="rect">
            <a:avLst/>
          </a:prstGeom>
          <a:noFill/>
        </p:spPr>
        <p:txBody>
          <a:bodyPr wrap="square" rtlCol="0">
            <a:spAutoFit/>
          </a:bodyPr>
          <a:lstStyle/>
          <a:p>
            <a:pPr algn="ctr"/>
            <a:r>
              <a:rPr lang="it-IT" sz="1400" dirty="0">
                <a:latin typeface="Futura Bk BT" panose="020B0502020204020303"/>
              </a:rPr>
              <a:t>50</a:t>
            </a:r>
            <a:endParaRPr lang="en-US" sz="1400" dirty="0">
              <a:latin typeface="Futura Bk BT" panose="020B0502020204020303"/>
            </a:endParaRPr>
          </a:p>
        </p:txBody>
      </p:sp>
      <p:sp>
        <p:nvSpPr>
          <p:cNvPr id="280" name="CasellaDiTesto 279">
            <a:extLst>
              <a:ext uri="{FF2B5EF4-FFF2-40B4-BE49-F238E27FC236}">
                <a16:creationId xmlns:a16="http://schemas.microsoft.com/office/drawing/2014/main" id="{C28D18E2-DE5F-43AD-A18B-1588EF001D65}"/>
              </a:ext>
            </a:extLst>
          </p:cNvPr>
          <p:cNvSpPr txBox="1"/>
          <p:nvPr/>
        </p:nvSpPr>
        <p:spPr>
          <a:xfrm>
            <a:off x="4724988" y="35822991"/>
            <a:ext cx="985256" cy="307777"/>
          </a:xfrm>
          <a:prstGeom prst="rect">
            <a:avLst/>
          </a:prstGeom>
          <a:noFill/>
        </p:spPr>
        <p:txBody>
          <a:bodyPr wrap="square" rtlCol="0">
            <a:spAutoFit/>
          </a:bodyPr>
          <a:lstStyle/>
          <a:p>
            <a:pPr algn="ctr"/>
            <a:r>
              <a:rPr lang="it-IT" sz="1400" dirty="0">
                <a:latin typeface="Futura Bk BT" panose="020B0502020204020303"/>
              </a:rPr>
              <a:t>100</a:t>
            </a:r>
            <a:endParaRPr lang="en-US" sz="1400" dirty="0">
              <a:latin typeface="Futura Bk BT" panose="020B0502020204020303"/>
            </a:endParaRPr>
          </a:p>
        </p:txBody>
      </p:sp>
      <p:sp>
        <p:nvSpPr>
          <p:cNvPr id="281" name="CasellaDiTesto 280">
            <a:extLst>
              <a:ext uri="{FF2B5EF4-FFF2-40B4-BE49-F238E27FC236}">
                <a16:creationId xmlns:a16="http://schemas.microsoft.com/office/drawing/2014/main" id="{B59031CB-2C96-409B-96C4-0E6AFDAE8627}"/>
              </a:ext>
            </a:extLst>
          </p:cNvPr>
          <p:cNvSpPr txBox="1"/>
          <p:nvPr/>
        </p:nvSpPr>
        <p:spPr>
          <a:xfrm>
            <a:off x="4726345" y="35281584"/>
            <a:ext cx="985256" cy="307777"/>
          </a:xfrm>
          <a:prstGeom prst="rect">
            <a:avLst/>
          </a:prstGeom>
          <a:noFill/>
        </p:spPr>
        <p:txBody>
          <a:bodyPr wrap="square" rtlCol="0">
            <a:spAutoFit/>
          </a:bodyPr>
          <a:lstStyle/>
          <a:p>
            <a:pPr algn="ctr"/>
            <a:r>
              <a:rPr lang="it-IT" sz="1400" dirty="0">
                <a:latin typeface="Futura Bk BT" panose="020B0502020204020303"/>
              </a:rPr>
              <a:t>150</a:t>
            </a:r>
            <a:endParaRPr lang="en-US" sz="1400" dirty="0">
              <a:latin typeface="Futura Bk BT" panose="020B0502020204020303"/>
            </a:endParaRPr>
          </a:p>
        </p:txBody>
      </p:sp>
      <p:sp>
        <p:nvSpPr>
          <p:cNvPr id="282" name="CasellaDiTesto 281">
            <a:extLst>
              <a:ext uri="{FF2B5EF4-FFF2-40B4-BE49-F238E27FC236}">
                <a16:creationId xmlns:a16="http://schemas.microsoft.com/office/drawing/2014/main" id="{F540C828-6C87-4322-A779-C4E3116E825E}"/>
              </a:ext>
            </a:extLst>
          </p:cNvPr>
          <p:cNvSpPr txBox="1"/>
          <p:nvPr/>
        </p:nvSpPr>
        <p:spPr>
          <a:xfrm>
            <a:off x="6781053" y="37248364"/>
            <a:ext cx="985256" cy="307777"/>
          </a:xfrm>
          <a:prstGeom prst="rect">
            <a:avLst/>
          </a:prstGeom>
          <a:noFill/>
        </p:spPr>
        <p:txBody>
          <a:bodyPr wrap="square" rtlCol="0">
            <a:spAutoFit/>
          </a:bodyPr>
          <a:lstStyle/>
          <a:p>
            <a:pPr algn="ctr"/>
            <a:r>
              <a:rPr lang="it-IT" sz="1400" dirty="0">
                <a:latin typeface="Futura Bk BT" panose="020B0502020204020303"/>
              </a:rPr>
              <a:t>x</a:t>
            </a:r>
            <a:endParaRPr lang="en-US" sz="1400" dirty="0">
              <a:latin typeface="Futura Bk BT" panose="020B0502020204020303"/>
            </a:endParaRPr>
          </a:p>
        </p:txBody>
      </p:sp>
      <p:sp>
        <p:nvSpPr>
          <p:cNvPr id="283" name="CasellaDiTesto 282">
            <a:extLst>
              <a:ext uri="{FF2B5EF4-FFF2-40B4-BE49-F238E27FC236}">
                <a16:creationId xmlns:a16="http://schemas.microsoft.com/office/drawing/2014/main" id="{9A55DB48-7235-48BC-86BF-3AB27917F113}"/>
              </a:ext>
            </a:extLst>
          </p:cNvPr>
          <p:cNvSpPr txBox="1"/>
          <p:nvPr/>
        </p:nvSpPr>
        <p:spPr>
          <a:xfrm rot="16200000">
            <a:off x="4438075" y="35410113"/>
            <a:ext cx="985256" cy="307777"/>
          </a:xfrm>
          <a:prstGeom prst="rect">
            <a:avLst/>
          </a:prstGeom>
          <a:noFill/>
        </p:spPr>
        <p:txBody>
          <a:bodyPr wrap="square" rtlCol="0">
            <a:spAutoFit/>
          </a:bodyPr>
          <a:lstStyle/>
          <a:p>
            <a:pPr algn="ctr"/>
            <a:r>
              <a:rPr lang="it-IT" sz="1400" dirty="0">
                <a:latin typeface="Futura Bk BT" panose="020B0502020204020303"/>
              </a:rPr>
              <a:t>y</a:t>
            </a:r>
            <a:endParaRPr lang="en-US" sz="1400" dirty="0">
              <a:latin typeface="Futura Bk BT" panose="020B0502020204020303"/>
            </a:endParaRPr>
          </a:p>
        </p:txBody>
      </p:sp>
      <p:sp>
        <p:nvSpPr>
          <p:cNvPr id="284" name="CasellaDiTesto 283">
            <a:extLst>
              <a:ext uri="{FF2B5EF4-FFF2-40B4-BE49-F238E27FC236}">
                <a16:creationId xmlns:a16="http://schemas.microsoft.com/office/drawing/2014/main" id="{42B69898-4070-455B-A90A-04A91E333BA5}"/>
              </a:ext>
            </a:extLst>
          </p:cNvPr>
          <p:cNvSpPr txBox="1"/>
          <p:nvPr/>
        </p:nvSpPr>
        <p:spPr>
          <a:xfrm>
            <a:off x="4719995" y="34760489"/>
            <a:ext cx="985256" cy="307777"/>
          </a:xfrm>
          <a:prstGeom prst="rect">
            <a:avLst/>
          </a:prstGeom>
          <a:noFill/>
        </p:spPr>
        <p:txBody>
          <a:bodyPr wrap="square" rtlCol="0">
            <a:spAutoFit/>
          </a:bodyPr>
          <a:lstStyle/>
          <a:p>
            <a:pPr algn="ctr"/>
            <a:r>
              <a:rPr lang="it-IT" sz="1400" dirty="0">
                <a:latin typeface="Futura Bk BT" panose="020B0502020204020303"/>
              </a:rPr>
              <a:t>200</a:t>
            </a:r>
            <a:endParaRPr lang="en-US" sz="1400" dirty="0">
              <a:latin typeface="Futura Bk BT" panose="020B0502020204020303"/>
            </a:endParaRPr>
          </a:p>
        </p:txBody>
      </p:sp>
      <p:sp>
        <p:nvSpPr>
          <p:cNvPr id="285" name="CasellaDiTesto 284">
            <a:extLst>
              <a:ext uri="{FF2B5EF4-FFF2-40B4-BE49-F238E27FC236}">
                <a16:creationId xmlns:a16="http://schemas.microsoft.com/office/drawing/2014/main" id="{32A76330-68DF-435B-A330-3DD3B5F0C016}"/>
              </a:ext>
            </a:extLst>
          </p:cNvPr>
          <p:cNvSpPr txBox="1"/>
          <p:nvPr/>
        </p:nvSpPr>
        <p:spPr>
          <a:xfrm>
            <a:off x="4732695" y="34228888"/>
            <a:ext cx="985256" cy="307777"/>
          </a:xfrm>
          <a:prstGeom prst="rect">
            <a:avLst/>
          </a:prstGeom>
          <a:noFill/>
        </p:spPr>
        <p:txBody>
          <a:bodyPr wrap="square" rtlCol="0">
            <a:spAutoFit/>
          </a:bodyPr>
          <a:lstStyle/>
          <a:p>
            <a:pPr algn="ctr"/>
            <a:r>
              <a:rPr lang="it-IT" sz="1400" dirty="0">
                <a:latin typeface="Futura Bk BT" panose="020B0502020204020303"/>
              </a:rPr>
              <a:t>250</a:t>
            </a:r>
            <a:endParaRPr lang="en-US" sz="1400" dirty="0">
              <a:latin typeface="Futura Bk BT" panose="020B0502020204020303"/>
            </a:endParaRPr>
          </a:p>
        </p:txBody>
      </p:sp>
      <p:pic>
        <p:nvPicPr>
          <p:cNvPr id="286" name="Immagine 285">
            <a:extLst>
              <a:ext uri="{FF2B5EF4-FFF2-40B4-BE49-F238E27FC236}">
                <a16:creationId xmlns:a16="http://schemas.microsoft.com/office/drawing/2014/main" id="{1F0F7F9D-9510-41DF-A850-A71E25C3086C}"/>
              </a:ext>
            </a:extLst>
          </p:cNvPr>
          <p:cNvPicPr>
            <a:picLocks noChangeAspect="1"/>
          </p:cNvPicPr>
          <p:nvPr/>
        </p:nvPicPr>
        <p:blipFill rotWithShape="1">
          <a:blip r:embed="rId14">
            <a:extLst>
              <a:ext uri="{28A0092B-C50C-407E-A947-70E740481C1C}">
                <a14:useLocalDpi xmlns:a14="http://schemas.microsoft.com/office/drawing/2010/main" val="0"/>
              </a:ext>
            </a:extLst>
          </a:blip>
          <a:srcRect l="87938" t="38518" r="1084" b="40103"/>
          <a:stretch/>
        </p:blipFill>
        <p:spPr>
          <a:xfrm>
            <a:off x="9292988" y="32061014"/>
            <a:ext cx="690382" cy="1344464"/>
          </a:xfrm>
          <a:prstGeom prst="rect">
            <a:avLst/>
          </a:prstGeom>
        </p:spPr>
      </p:pic>
      <p:grpSp>
        <p:nvGrpSpPr>
          <p:cNvPr id="287" name="Gruppo 286">
            <a:extLst>
              <a:ext uri="{FF2B5EF4-FFF2-40B4-BE49-F238E27FC236}">
                <a16:creationId xmlns:a16="http://schemas.microsoft.com/office/drawing/2014/main" id="{5D65CCAE-28DC-4634-9A16-98BAA75D65B2}"/>
              </a:ext>
            </a:extLst>
          </p:cNvPr>
          <p:cNvGrpSpPr/>
          <p:nvPr/>
        </p:nvGrpSpPr>
        <p:grpSpPr>
          <a:xfrm>
            <a:off x="9812790" y="29539572"/>
            <a:ext cx="672604" cy="1459718"/>
            <a:chOff x="698413" y="25067761"/>
            <a:chExt cx="977004" cy="2120954"/>
          </a:xfrm>
        </p:grpSpPr>
        <p:sp>
          <p:nvSpPr>
            <p:cNvPr id="288" name="Triangolo isoscele 287">
              <a:extLst>
                <a:ext uri="{FF2B5EF4-FFF2-40B4-BE49-F238E27FC236}">
                  <a16:creationId xmlns:a16="http://schemas.microsoft.com/office/drawing/2014/main" id="{47BDAFF4-F1B4-4595-863E-EEE5B2917434}"/>
                </a:ext>
              </a:extLst>
            </p:cNvPr>
            <p:cNvSpPr/>
            <p:nvPr/>
          </p:nvSpPr>
          <p:spPr>
            <a:xfrm rot="5400000">
              <a:off x="127260" y="25640558"/>
              <a:ext cx="2120954" cy="975360"/>
            </a:xfrm>
            <a:prstGeom prst="triangle">
              <a:avLst/>
            </a:prstGeom>
            <a:gradFill flip="none" rotWithShape="1">
              <a:gsLst>
                <a:gs pos="0">
                  <a:srgbClr val="EBE7E4"/>
                </a:gs>
                <a:gs pos="73000">
                  <a:schemeClr val="bg1"/>
                </a:gs>
              </a:gsLst>
              <a:lin ang="16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71"/>
            </a:p>
          </p:txBody>
        </p:sp>
        <p:sp>
          <p:nvSpPr>
            <p:cNvPr id="289" name="CasellaDiTesto 288">
              <a:extLst>
                <a:ext uri="{FF2B5EF4-FFF2-40B4-BE49-F238E27FC236}">
                  <a16:creationId xmlns:a16="http://schemas.microsoft.com/office/drawing/2014/main" id="{EA4AE3A1-E24A-4515-89CC-C824D74A65E6}"/>
                </a:ext>
              </a:extLst>
            </p:cNvPr>
            <p:cNvSpPr txBox="1"/>
            <p:nvPr/>
          </p:nvSpPr>
          <p:spPr>
            <a:xfrm>
              <a:off x="698413" y="25617061"/>
              <a:ext cx="509312" cy="849672"/>
            </a:xfrm>
            <a:prstGeom prst="rect">
              <a:avLst/>
            </a:prstGeom>
            <a:noFill/>
          </p:spPr>
          <p:txBody>
            <a:bodyPr wrap="square" rtlCol="0">
              <a:spAutoFit/>
            </a:bodyPr>
            <a:lstStyle/>
            <a:p>
              <a:pPr algn="just">
                <a:spcAft>
                  <a:spcPts val="1288"/>
                </a:spcAft>
              </a:pPr>
              <a:r>
                <a:rPr lang="it-IT" sz="3200" b="1" dirty="0">
                  <a:latin typeface="Futura Bk BT" panose="020B0502020204020303" pitchFamily="34" charset="0"/>
                </a:rPr>
                <a:t>2</a:t>
              </a:r>
              <a:endParaRPr lang="en-US" sz="3200" b="1" dirty="0">
                <a:latin typeface="Futura Bk BT" panose="020B0502020204020303" pitchFamily="34" charset="0"/>
              </a:endParaRPr>
            </a:p>
          </p:txBody>
        </p:sp>
      </p:grpSp>
      <p:sp>
        <p:nvSpPr>
          <p:cNvPr id="290" name="CasellaDiTesto 289">
            <a:extLst>
              <a:ext uri="{FF2B5EF4-FFF2-40B4-BE49-F238E27FC236}">
                <a16:creationId xmlns:a16="http://schemas.microsoft.com/office/drawing/2014/main" id="{774AB4EB-0F2B-4A23-B6C8-48C855F2A5EC}"/>
              </a:ext>
            </a:extLst>
          </p:cNvPr>
          <p:cNvSpPr txBox="1"/>
          <p:nvPr/>
        </p:nvSpPr>
        <p:spPr>
          <a:xfrm>
            <a:off x="20607" y="33951009"/>
            <a:ext cx="4512510" cy="276999"/>
          </a:xfrm>
          <a:prstGeom prst="rect">
            <a:avLst/>
          </a:prstGeom>
          <a:noFill/>
        </p:spPr>
        <p:txBody>
          <a:bodyPr wrap="square" rtlCol="0">
            <a:spAutoFit/>
          </a:bodyPr>
          <a:lstStyle/>
          <a:p>
            <a:pPr algn="ctr"/>
            <a:r>
              <a:rPr lang="it-IT" sz="1200" i="1" dirty="0">
                <a:latin typeface="Futura Bk BT" panose="020B0502020204020303"/>
              </a:rPr>
              <a:t>H&amp;E of human granuloma</a:t>
            </a:r>
            <a:endParaRPr lang="en-US" sz="1200" i="1" dirty="0">
              <a:latin typeface="Futura Bk BT" panose="020B0502020204020303"/>
            </a:endParaRPr>
          </a:p>
        </p:txBody>
      </p:sp>
      <p:sp>
        <p:nvSpPr>
          <p:cNvPr id="291" name="CasellaDiTesto 290">
            <a:extLst>
              <a:ext uri="{FF2B5EF4-FFF2-40B4-BE49-F238E27FC236}">
                <a16:creationId xmlns:a16="http://schemas.microsoft.com/office/drawing/2014/main" id="{89FD542C-081C-4954-902C-A0789123976C}"/>
              </a:ext>
            </a:extLst>
          </p:cNvPr>
          <p:cNvSpPr txBox="1"/>
          <p:nvPr/>
        </p:nvSpPr>
        <p:spPr>
          <a:xfrm>
            <a:off x="78924" y="37146959"/>
            <a:ext cx="4512510" cy="276999"/>
          </a:xfrm>
          <a:prstGeom prst="rect">
            <a:avLst/>
          </a:prstGeom>
          <a:noFill/>
        </p:spPr>
        <p:txBody>
          <a:bodyPr wrap="square" rtlCol="0">
            <a:spAutoFit/>
          </a:bodyPr>
          <a:lstStyle/>
          <a:p>
            <a:pPr algn="ctr"/>
            <a:r>
              <a:rPr lang="it-IT" sz="1200" i="1" dirty="0">
                <a:latin typeface="Futura Bk BT" panose="020B0502020204020303"/>
              </a:rPr>
              <a:t>H&amp;E of human colon</a:t>
            </a:r>
            <a:endParaRPr lang="en-US" sz="1200" i="1" dirty="0">
              <a:latin typeface="Futura Bk BT" panose="020B0502020204020303"/>
            </a:endParaRPr>
          </a:p>
        </p:txBody>
      </p:sp>
      <p:pic>
        <p:nvPicPr>
          <p:cNvPr id="295" name="Immagine 294">
            <a:extLst>
              <a:ext uri="{FF2B5EF4-FFF2-40B4-BE49-F238E27FC236}">
                <a16:creationId xmlns:a16="http://schemas.microsoft.com/office/drawing/2014/main" id="{564F41CC-7620-4CB3-B9B0-174B353F9BD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23491488" y="38596416"/>
            <a:ext cx="1716239" cy="2224817"/>
          </a:xfrm>
          <a:prstGeom prst="rect">
            <a:avLst/>
          </a:prstGeom>
        </p:spPr>
      </p:pic>
      <p:pic>
        <p:nvPicPr>
          <p:cNvPr id="297" name="Immagine 296">
            <a:extLst>
              <a:ext uri="{FF2B5EF4-FFF2-40B4-BE49-F238E27FC236}">
                <a16:creationId xmlns:a16="http://schemas.microsoft.com/office/drawing/2014/main" id="{10C76A3E-A361-4E29-B419-1BAD41E6155A}"/>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28449332" y="38439927"/>
            <a:ext cx="1432833" cy="2425309"/>
          </a:xfrm>
          <a:prstGeom prst="rect">
            <a:avLst/>
          </a:prstGeom>
        </p:spPr>
      </p:pic>
      <p:sp>
        <p:nvSpPr>
          <p:cNvPr id="36" name="CasellaDiTesto 35">
            <a:extLst>
              <a:ext uri="{FF2B5EF4-FFF2-40B4-BE49-F238E27FC236}">
                <a16:creationId xmlns:a16="http://schemas.microsoft.com/office/drawing/2014/main" id="{AEAABB7A-3F1A-D578-05B0-B5EDAB6F6889}"/>
              </a:ext>
            </a:extLst>
          </p:cNvPr>
          <p:cNvSpPr txBox="1"/>
          <p:nvPr/>
        </p:nvSpPr>
        <p:spPr>
          <a:xfrm rot="16200000">
            <a:off x="9669334" y="14480433"/>
            <a:ext cx="1881008" cy="523220"/>
          </a:xfrm>
          <a:prstGeom prst="rect">
            <a:avLst/>
          </a:prstGeom>
          <a:noFill/>
        </p:spPr>
        <p:txBody>
          <a:bodyPr wrap="square" rtlCol="0">
            <a:spAutoFit/>
          </a:bodyPr>
          <a:lstStyle/>
          <a:p>
            <a:pPr algn="ctr"/>
            <a:r>
              <a:rPr lang="it-IT" sz="1400" i="1" dirty="0">
                <a:latin typeface="Futura Bk BT" panose="020B0502020204020303"/>
              </a:rPr>
              <a:t>human colon</a:t>
            </a:r>
          </a:p>
          <a:p>
            <a:pPr algn="ctr"/>
            <a:r>
              <a:rPr lang="it-IT" sz="1400" i="1" dirty="0">
                <a:latin typeface="Futura Bk BT" panose="020B0502020204020303"/>
              </a:rPr>
              <a:t>H&amp;E</a:t>
            </a:r>
            <a:endParaRPr lang="en-US" sz="1400" i="1" dirty="0">
              <a:latin typeface="Futura Bk BT" panose="020B0502020204020303"/>
            </a:endParaRPr>
          </a:p>
        </p:txBody>
      </p:sp>
      <p:grpSp>
        <p:nvGrpSpPr>
          <p:cNvPr id="139" name="Gruppo 138">
            <a:extLst>
              <a:ext uri="{FF2B5EF4-FFF2-40B4-BE49-F238E27FC236}">
                <a16:creationId xmlns:a16="http://schemas.microsoft.com/office/drawing/2014/main" id="{39F4A90A-B646-2404-1182-802E303DEDB6}"/>
              </a:ext>
            </a:extLst>
          </p:cNvPr>
          <p:cNvGrpSpPr/>
          <p:nvPr/>
        </p:nvGrpSpPr>
        <p:grpSpPr>
          <a:xfrm>
            <a:off x="19864063" y="19467022"/>
            <a:ext cx="6357451" cy="7377968"/>
            <a:chOff x="19181714" y="19716057"/>
            <a:chExt cx="5648421" cy="6448436"/>
          </a:xfrm>
        </p:grpSpPr>
        <p:pic>
          <p:nvPicPr>
            <p:cNvPr id="52" name="Immagine 51" descr="Immagine che contiene schermata, linea&#10;&#10;Il contenuto generato dall'IA potrebbe non essere corretto.">
              <a:extLst>
                <a:ext uri="{FF2B5EF4-FFF2-40B4-BE49-F238E27FC236}">
                  <a16:creationId xmlns:a16="http://schemas.microsoft.com/office/drawing/2014/main" id="{90D426E1-672F-08F9-BCC9-F84093949FF0}"/>
                </a:ext>
              </a:extLst>
            </p:cNvPr>
            <p:cNvPicPr>
              <a:picLocks noChangeAspect="1"/>
            </p:cNvPicPr>
            <p:nvPr/>
          </p:nvPicPr>
          <p:blipFill>
            <a:blip r:embed="rId17">
              <a:extLst>
                <a:ext uri="{28A0092B-C50C-407E-A947-70E740481C1C}">
                  <a14:useLocalDpi xmlns:a14="http://schemas.microsoft.com/office/drawing/2010/main" val="0"/>
                </a:ext>
              </a:extLst>
            </a:blip>
            <a:srcRect l="4751" t="42448" r="50066" b="5807"/>
            <a:stretch/>
          </p:blipFill>
          <p:spPr>
            <a:xfrm>
              <a:off x="20037013" y="23718637"/>
              <a:ext cx="3289215" cy="2161419"/>
            </a:xfrm>
            <a:prstGeom prst="rect">
              <a:avLst/>
            </a:prstGeom>
          </p:spPr>
        </p:pic>
        <p:pic>
          <p:nvPicPr>
            <p:cNvPr id="51" name="Immagine 50" descr="Immagine che contiene schermata, linea&#10;&#10;Il contenuto generato dall'IA potrebbe non essere corretto.">
              <a:extLst>
                <a:ext uri="{FF2B5EF4-FFF2-40B4-BE49-F238E27FC236}">
                  <a16:creationId xmlns:a16="http://schemas.microsoft.com/office/drawing/2014/main" id="{56D3B341-D10C-4340-9925-06FE50B51C90}"/>
                </a:ext>
              </a:extLst>
            </p:cNvPr>
            <p:cNvPicPr>
              <a:picLocks noChangeAspect="1"/>
            </p:cNvPicPr>
            <p:nvPr/>
          </p:nvPicPr>
          <p:blipFill>
            <a:blip r:embed="rId17">
              <a:extLst>
                <a:ext uri="{28A0092B-C50C-407E-A947-70E740481C1C}">
                  <a14:useLocalDpi xmlns:a14="http://schemas.microsoft.com/office/drawing/2010/main" val="0"/>
                </a:ext>
              </a:extLst>
            </a:blip>
            <a:srcRect l="54361" t="21022" b="6421"/>
            <a:stretch/>
          </p:blipFill>
          <p:spPr>
            <a:xfrm>
              <a:off x="20020318" y="20088714"/>
              <a:ext cx="3338615" cy="3045442"/>
            </a:xfrm>
            <a:prstGeom prst="rect">
              <a:avLst/>
            </a:prstGeom>
          </p:spPr>
        </p:pic>
        <p:sp>
          <p:nvSpPr>
            <p:cNvPr id="247" name="CasellaDiTesto 246">
              <a:extLst>
                <a:ext uri="{FF2B5EF4-FFF2-40B4-BE49-F238E27FC236}">
                  <a16:creationId xmlns:a16="http://schemas.microsoft.com/office/drawing/2014/main" id="{6F863DD6-1DCD-47FC-B369-22AE0D96FDAC}"/>
                </a:ext>
              </a:extLst>
            </p:cNvPr>
            <p:cNvSpPr txBox="1"/>
            <p:nvPr/>
          </p:nvSpPr>
          <p:spPr>
            <a:xfrm>
              <a:off x="22442224" y="23341063"/>
              <a:ext cx="2274877" cy="322801"/>
            </a:xfrm>
            <a:prstGeom prst="rect">
              <a:avLst/>
            </a:prstGeom>
            <a:noFill/>
          </p:spPr>
          <p:txBody>
            <a:bodyPr wrap="square" rtlCol="0">
              <a:spAutoFit/>
            </a:bodyPr>
            <a:lstStyle/>
            <a:p>
              <a:pPr algn="ctr"/>
              <a:r>
                <a:rPr lang="it-IT" b="1" dirty="0">
                  <a:latin typeface="Futura Bk BT" panose="020B0502020204020303"/>
                </a:rPr>
                <a:t>Sub-</a:t>
              </a:r>
              <a:r>
                <a:rPr lang="it-IT" b="1" dirty="0" err="1">
                  <a:latin typeface="Futura Bk BT" panose="020B0502020204020303"/>
                </a:rPr>
                <a:t>Poissonian</a:t>
              </a:r>
              <a:endParaRPr lang="en-US" b="1" dirty="0">
                <a:latin typeface="Futura Bk BT" panose="020B0502020204020303"/>
              </a:endParaRPr>
            </a:p>
          </p:txBody>
        </p:sp>
        <p:sp>
          <p:nvSpPr>
            <p:cNvPr id="248" name="CasellaDiTesto 247">
              <a:extLst>
                <a:ext uri="{FF2B5EF4-FFF2-40B4-BE49-F238E27FC236}">
                  <a16:creationId xmlns:a16="http://schemas.microsoft.com/office/drawing/2014/main" id="{95171E72-8E07-414B-B49D-3D2DC2361D3D}"/>
                </a:ext>
              </a:extLst>
            </p:cNvPr>
            <p:cNvSpPr txBox="1"/>
            <p:nvPr/>
          </p:nvSpPr>
          <p:spPr>
            <a:xfrm>
              <a:off x="21986982" y="19716057"/>
              <a:ext cx="2843153" cy="322801"/>
            </a:xfrm>
            <a:prstGeom prst="rect">
              <a:avLst/>
            </a:prstGeom>
            <a:noFill/>
          </p:spPr>
          <p:txBody>
            <a:bodyPr wrap="square" rtlCol="0">
              <a:spAutoFit/>
            </a:bodyPr>
            <a:lstStyle/>
            <a:p>
              <a:pPr algn="ctr"/>
              <a:r>
                <a:rPr lang="it-IT" b="1" dirty="0">
                  <a:latin typeface="Futura Bk BT" panose="020B0502020204020303"/>
                </a:rPr>
                <a:t>Negative </a:t>
              </a:r>
              <a:r>
                <a:rPr lang="it-IT" b="1" dirty="0" err="1">
                  <a:latin typeface="Futura Bk BT" panose="020B0502020204020303"/>
                </a:rPr>
                <a:t>Binomial</a:t>
              </a:r>
              <a:endParaRPr lang="en-US" b="1" dirty="0">
                <a:latin typeface="Futura Bk BT" panose="020B0502020204020303"/>
              </a:endParaRPr>
            </a:p>
          </p:txBody>
        </p:sp>
        <p:sp>
          <p:nvSpPr>
            <p:cNvPr id="55" name="CasellaDiTesto 54">
              <a:extLst>
                <a:ext uri="{FF2B5EF4-FFF2-40B4-BE49-F238E27FC236}">
                  <a16:creationId xmlns:a16="http://schemas.microsoft.com/office/drawing/2014/main" id="{A59BF671-3E6D-8593-3F5A-1C40E9D567EC}"/>
                </a:ext>
              </a:extLst>
            </p:cNvPr>
            <p:cNvSpPr txBox="1"/>
            <p:nvPr/>
          </p:nvSpPr>
          <p:spPr>
            <a:xfrm>
              <a:off x="19714883" y="23100268"/>
              <a:ext cx="985256" cy="307777"/>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58" name="CasellaDiTesto 57">
              <a:extLst>
                <a:ext uri="{FF2B5EF4-FFF2-40B4-BE49-F238E27FC236}">
                  <a16:creationId xmlns:a16="http://schemas.microsoft.com/office/drawing/2014/main" id="{30E4B406-DAEF-5871-CBE2-3B667A393136}"/>
                </a:ext>
              </a:extLst>
            </p:cNvPr>
            <p:cNvSpPr txBox="1"/>
            <p:nvPr/>
          </p:nvSpPr>
          <p:spPr>
            <a:xfrm>
              <a:off x="20441824" y="23100268"/>
              <a:ext cx="985256" cy="307777"/>
            </a:xfrm>
            <a:prstGeom prst="rect">
              <a:avLst/>
            </a:prstGeom>
            <a:noFill/>
          </p:spPr>
          <p:txBody>
            <a:bodyPr wrap="square" rtlCol="0">
              <a:spAutoFit/>
            </a:bodyPr>
            <a:lstStyle/>
            <a:p>
              <a:pPr algn="ctr"/>
              <a:r>
                <a:rPr lang="it-IT" sz="1400" dirty="0">
                  <a:latin typeface="Futura Bk BT" panose="020B0502020204020303"/>
                </a:rPr>
                <a:t>50</a:t>
              </a:r>
              <a:endParaRPr lang="en-US" sz="1400" dirty="0">
                <a:latin typeface="Futura Bk BT" panose="020B0502020204020303"/>
              </a:endParaRPr>
            </a:p>
          </p:txBody>
        </p:sp>
        <p:sp>
          <p:nvSpPr>
            <p:cNvPr id="59" name="CasellaDiTesto 58">
              <a:extLst>
                <a:ext uri="{FF2B5EF4-FFF2-40B4-BE49-F238E27FC236}">
                  <a16:creationId xmlns:a16="http://schemas.microsoft.com/office/drawing/2014/main" id="{DA6DE3BC-FD42-7912-E798-C79186A6937C}"/>
                </a:ext>
              </a:extLst>
            </p:cNvPr>
            <p:cNvSpPr txBox="1"/>
            <p:nvPr/>
          </p:nvSpPr>
          <p:spPr>
            <a:xfrm>
              <a:off x="21172830" y="23100268"/>
              <a:ext cx="985256" cy="307777"/>
            </a:xfrm>
            <a:prstGeom prst="rect">
              <a:avLst/>
            </a:prstGeom>
            <a:noFill/>
          </p:spPr>
          <p:txBody>
            <a:bodyPr wrap="square" rtlCol="0">
              <a:spAutoFit/>
            </a:bodyPr>
            <a:lstStyle/>
            <a:p>
              <a:pPr algn="ctr"/>
              <a:r>
                <a:rPr lang="it-IT" sz="1400" dirty="0">
                  <a:latin typeface="Futura Bk BT" panose="020B0502020204020303"/>
                </a:rPr>
                <a:t>100</a:t>
              </a:r>
              <a:endParaRPr lang="en-US" sz="1400" dirty="0">
                <a:latin typeface="Futura Bk BT" panose="020B0502020204020303"/>
              </a:endParaRPr>
            </a:p>
          </p:txBody>
        </p:sp>
        <p:sp>
          <p:nvSpPr>
            <p:cNvPr id="60" name="CasellaDiTesto 59">
              <a:extLst>
                <a:ext uri="{FF2B5EF4-FFF2-40B4-BE49-F238E27FC236}">
                  <a16:creationId xmlns:a16="http://schemas.microsoft.com/office/drawing/2014/main" id="{4A35A372-0C9C-5B24-9E04-26EDC0D0A2BA}"/>
                </a:ext>
              </a:extLst>
            </p:cNvPr>
            <p:cNvSpPr txBox="1"/>
            <p:nvPr/>
          </p:nvSpPr>
          <p:spPr>
            <a:xfrm>
              <a:off x="21952336" y="23100268"/>
              <a:ext cx="985256" cy="307777"/>
            </a:xfrm>
            <a:prstGeom prst="rect">
              <a:avLst/>
            </a:prstGeom>
            <a:noFill/>
          </p:spPr>
          <p:txBody>
            <a:bodyPr wrap="square" rtlCol="0">
              <a:spAutoFit/>
            </a:bodyPr>
            <a:lstStyle/>
            <a:p>
              <a:pPr algn="ctr"/>
              <a:r>
                <a:rPr lang="it-IT" sz="1400" dirty="0">
                  <a:latin typeface="Futura Bk BT" panose="020B0502020204020303"/>
                </a:rPr>
                <a:t>150</a:t>
              </a:r>
              <a:endParaRPr lang="en-US" sz="1400" dirty="0">
                <a:latin typeface="Futura Bk BT" panose="020B0502020204020303"/>
              </a:endParaRPr>
            </a:p>
          </p:txBody>
        </p:sp>
        <p:sp>
          <p:nvSpPr>
            <p:cNvPr id="61" name="CasellaDiTesto 60">
              <a:extLst>
                <a:ext uri="{FF2B5EF4-FFF2-40B4-BE49-F238E27FC236}">
                  <a16:creationId xmlns:a16="http://schemas.microsoft.com/office/drawing/2014/main" id="{D4CF75D0-17E2-56B1-F85A-73DBA3DFD28E}"/>
                </a:ext>
              </a:extLst>
            </p:cNvPr>
            <p:cNvSpPr txBox="1"/>
            <p:nvPr/>
          </p:nvSpPr>
          <p:spPr>
            <a:xfrm>
              <a:off x="22679277" y="23100268"/>
              <a:ext cx="985256" cy="307777"/>
            </a:xfrm>
            <a:prstGeom prst="rect">
              <a:avLst/>
            </a:prstGeom>
            <a:noFill/>
          </p:spPr>
          <p:txBody>
            <a:bodyPr wrap="square" rtlCol="0">
              <a:spAutoFit/>
            </a:bodyPr>
            <a:lstStyle/>
            <a:p>
              <a:pPr algn="ctr"/>
              <a:r>
                <a:rPr lang="it-IT" sz="1400" dirty="0">
                  <a:latin typeface="Futura Bk BT" panose="020B0502020204020303"/>
                </a:rPr>
                <a:t>200</a:t>
              </a:r>
              <a:endParaRPr lang="en-US" sz="1400" dirty="0">
                <a:latin typeface="Futura Bk BT" panose="020B0502020204020303"/>
              </a:endParaRPr>
            </a:p>
          </p:txBody>
        </p:sp>
        <p:sp>
          <p:nvSpPr>
            <p:cNvPr id="64" name="CasellaDiTesto 63">
              <a:extLst>
                <a:ext uri="{FF2B5EF4-FFF2-40B4-BE49-F238E27FC236}">
                  <a16:creationId xmlns:a16="http://schemas.microsoft.com/office/drawing/2014/main" id="{D5E1670B-2BB0-ABF5-A324-E0069A1BE76D}"/>
                </a:ext>
              </a:extLst>
            </p:cNvPr>
            <p:cNvSpPr txBox="1"/>
            <p:nvPr/>
          </p:nvSpPr>
          <p:spPr>
            <a:xfrm>
              <a:off x="19428005" y="22852441"/>
              <a:ext cx="985256" cy="307777"/>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68" name="CasellaDiTesto 67">
              <a:extLst>
                <a:ext uri="{FF2B5EF4-FFF2-40B4-BE49-F238E27FC236}">
                  <a16:creationId xmlns:a16="http://schemas.microsoft.com/office/drawing/2014/main" id="{F8FACFF0-2F75-A57C-9DA4-0F7E32E26CA2}"/>
                </a:ext>
              </a:extLst>
            </p:cNvPr>
            <p:cNvSpPr txBox="1"/>
            <p:nvPr/>
          </p:nvSpPr>
          <p:spPr>
            <a:xfrm>
              <a:off x="19224860" y="22156785"/>
              <a:ext cx="985256" cy="269001"/>
            </a:xfrm>
            <a:prstGeom prst="rect">
              <a:avLst/>
            </a:prstGeom>
            <a:noFill/>
          </p:spPr>
          <p:txBody>
            <a:bodyPr wrap="square" rtlCol="0">
              <a:spAutoFit/>
            </a:bodyPr>
            <a:lstStyle/>
            <a:p>
              <a:pPr algn="ctr"/>
              <a:r>
                <a:rPr lang="it-IT" sz="1400" dirty="0">
                  <a:latin typeface="Futura Bk BT" panose="020B0502020204020303"/>
                </a:rPr>
                <a:t>250000</a:t>
              </a:r>
              <a:endParaRPr lang="en-US" sz="1400" dirty="0">
                <a:latin typeface="Futura Bk BT" panose="020B0502020204020303"/>
              </a:endParaRPr>
            </a:p>
          </p:txBody>
        </p:sp>
        <p:sp>
          <p:nvSpPr>
            <p:cNvPr id="72" name="CasellaDiTesto 71">
              <a:extLst>
                <a:ext uri="{FF2B5EF4-FFF2-40B4-BE49-F238E27FC236}">
                  <a16:creationId xmlns:a16="http://schemas.microsoft.com/office/drawing/2014/main" id="{33EB4D38-E522-E155-A9A5-765923000C21}"/>
                </a:ext>
              </a:extLst>
            </p:cNvPr>
            <p:cNvSpPr txBox="1"/>
            <p:nvPr/>
          </p:nvSpPr>
          <p:spPr>
            <a:xfrm>
              <a:off x="19187732" y="21449355"/>
              <a:ext cx="985256" cy="269001"/>
            </a:xfrm>
            <a:prstGeom prst="rect">
              <a:avLst/>
            </a:prstGeom>
            <a:noFill/>
          </p:spPr>
          <p:txBody>
            <a:bodyPr wrap="square" rtlCol="0">
              <a:spAutoFit/>
            </a:bodyPr>
            <a:lstStyle/>
            <a:p>
              <a:pPr algn="ctr"/>
              <a:r>
                <a:rPr lang="it-IT" sz="1400" dirty="0">
                  <a:latin typeface="Futura Bk BT" panose="020B0502020204020303"/>
                </a:rPr>
                <a:t>500000</a:t>
              </a:r>
              <a:endParaRPr lang="en-US" sz="1400" dirty="0">
                <a:latin typeface="Futura Bk BT" panose="020B0502020204020303"/>
              </a:endParaRPr>
            </a:p>
          </p:txBody>
        </p:sp>
        <p:sp>
          <p:nvSpPr>
            <p:cNvPr id="73" name="CasellaDiTesto 72">
              <a:extLst>
                <a:ext uri="{FF2B5EF4-FFF2-40B4-BE49-F238E27FC236}">
                  <a16:creationId xmlns:a16="http://schemas.microsoft.com/office/drawing/2014/main" id="{F89EFB2A-0778-12A7-D6A0-89DD53F3F92E}"/>
                </a:ext>
              </a:extLst>
            </p:cNvPr>
            <p:cNvSpPr txBox="1"/>
            <p:nvPr/>
          </p:nvSpPr>
          <p:spPr>
            <a:xfrm>
              <a:off x="19223180" y="20753018"/>
              <a:ext cx="985256" cy="269001"/>
            </a:xfrm>
            <a:prstGeom prst="rect">
              <a:avLst/>
            </a:prstGeom>
            <a:noFill/>
          </p:spPr>
          <p:txBody>
            <a:bodyPr wrap="square" rtlCol="0">
              <a:spAutoFit/>
            </a:bodyPr>
            <a:lstStyle/>
            <a:p>
              <a:pPr algn="ctr"/>
              <a:r>
                <a:rPr lang="it-IT" sz="1400" dirty="0">
                  <a:latin typeface="Futura Bk BT" panose="020B0502020204020303"/>
                </a:rPr>
                <a:t>750000</a:t>
              </a:r>
              <a:endParaRPr lang="en-US" sz="1400" dirty="0">
                <a:latin typeface="Futura Bk BT" panose="020B0502020204020303"/>
              </a:endParaRPr>
            </a:p>
          </p:txBody>
        </p:sp>
        <p:sp>
          <p:nvSpPr>
            <p:cNvPr id="82" name="CasellaDiTesto 81">
              <a:extLst>
                <a:ext uri="{FF2B5EF4-FFF2-40B4-BE49-F238E27FC236}">
                  <a16:creationId xmlns:a16="http://schemas.microsoft.com/office/drawing/2014/main" id="{F6C1E530-39B9-281A-D039-B03A62B69A27}"/>
                </a:ext>
              </a:extLst>
            </p:cNvPr>
            <p:cNvSpPr txBox="1"/>
            <p:nvPr/>
          </p:nvSpPr>
          <p:spPr>
            <a:xfrm>
              <a:off x="19181714" y="20075472"/>
              <a:ext cx="985256" cy="269001"/>
            </a:xfrm>
            <a:prstGeom prst="rect">
              <a:avLst/>
            </a:prstGeom>
            <a:noFill/>
          </p:spPr>
          <p:txBody>
            <a:bodyPr wrap="square" rtlCol="0">
              <a:spAutoFit/>
            </a:bodyPr>
            <a:lstStyle/>
            <a:p>
              <a:pPr algn="ctr"/>
              <a:r>
                <a:rPr lang="it-IT" sz="1400" dirty="0">
                  <a:latin typeface="Futura Bk BT" panose="020B0502020204020303"/>
                </a:rPr>
                <a:t>1000000</a:t>
              </a:r>
              <a:endParaRPr lang="en-US" sz="1400" dirty="0">
                <a:latin typeface="Futura Bk BT" panose="020B0502020204020303"/>
              </a:endParaRPr>
            </a:p>
          </p:txBody>
        </p:sp>
        <p:sp>
          <p:nvSpPr>
            <p:cNvPr id="83" name="CasellaDiTesto 82">
              <a:extLst>
                <a:ext uri="{FF2B5EF4-FFF2-40B4-BE49-F238E27FC236}">
                  <a16:creationId xmlns:a16="http://schemas.microsoft.com/office/drawing/2014/main" id="{1B451955-F9BB-ABAA-FE51-93980B0305C1}"/>
                </a:ext>
              </a:extLst>
            </p:cNvPr>
            <p:cNvSpPr txBox="1"/>
            <p:nvPr/>
          </p:nvSpPr>
          <p:spPr>
            <a:xfrm>
              <a:off x="19714883" y="25856716"/>
              <a:ext cx="985256" cy="307777"/>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85" name="CasellaDiTesto 84">
              <a:extLst>
                <a:ext uri="{FF2B5EF4-FFF2-40B4-BE49-F238E27FC236}">
                  <a16:creationId xmlns:a16="http://schemas.microsoft.com/office/drawing/2014/main" id="{B59E40D9-F87C-F274-2D8F-6BC468160790}"/>
                </a:ext>
              </a:extLst>
            </p:cNvPr>
            <p:cNvSpPr txBox="1"/>
            <p:nvPr/>
          </p:nvSpPr>
          <p:spPr>
            <a:xfrm>
              <a:off x="20441824" y="25856710"/>
              <a:ext cx="985256" cy="307777"/>
            </a:xfrm>
            <a:prstGeom prst="rect">
              <a:avLst/>
            </a:prstGeom>
            <a:noFill/>
          </p:spPr>
          <p:txBody>
            <a:bodyPr wrap="square" rtlCol="0">
              <a:spAutoFit/>
            </a:bodyPr>
            <a:lstStyle/>
            <a:p>
              <a:pPr algn="ctr"/>
              <a:r>
                <a:rPr lang="it-IT" sz="1400" dirty="0">
                  <a:latin typeface="Futura Bk BT" panose="020B0502020204020303"/>
                </a:rPr>
                <a:t>50</a:t>
              </a:r>
              <a:endParaRPr lang="en-US" sz="1400" dirty="0">
                <a:latin typeface="Futura Bk BT" panose="020B0502020204020303"/>
              </a:endParaRPr>
            </a:p>
          </p:txBody>
        </p:sp>
        <p:sp>
          <p:nvSpPr>
            <p:cNvPr id="88" name="CasellaDiTesto 87">
              <a:extLst>
                <a:ext uri="{FF2B5EF4-FFF2-40B4-BE49-F238E27FC236}">
                  <a16:creationId xmlns:a16="http://schemas.microsoft.com/office/drawing/2014/main" id="{AC72A5E2-7DCE-6CFA-F539-E84F68DCDCE0}"/>
                </a:ext>
              </a:extLst>
            </p:cNvPr>
            <p:cNvSpPr txBox="1"/>
            <p:nvPr/>
          </p:nvSpPr>
          <p:spPr>
            <a:xfrm>
              <a:off x="21172830" y="25856710"/>
              <a:ext cx="985256" cy="307777"/>
            </a:xfrm>
            <a:prstGeom prst="rect">
              <a:avLst/>
            </a:prstGeom>
            <a:noFill/>
          </p:spPr>
          <p:txBody>
            <a:bodyPr wrap="square" rtlCol="0">
              <a:spAutoFit/>
            </a:bodyPr>
            <a:lstStyle/>
            <a:p>
              <a:pPr algn="ctr"/>
              <a:r>
                <a:rPr lang="it-IT" sz="1400" dirty="0">
                  <a:latin typeface="Futura Bk BT" panose="020B0502020204020303"/>
                </a:rPr>
                <a:t>100</a:t>
              </a:r>
              <a:endParaRPr lang="en-US" sz="1400" dirty="0">
                <a:latin typeface="Futura Bk BT" panose="020B0502020204020303"/>
              </a:endParaRPr>
            </a:p>
          </p:txBody>
        </p:sp>
        <p:sp>
          <p:nvSpPr>
            <p:cNvPr id="91" name="CasellaDiTesto 90">
              <a:extLst>
                <a:ext uri="{FF2B5EF4-FFF2-40B4-BE49-F238E27FC236}">
                  <a16:creationId xmlns:a16="http://schemas.microsoft.com/office/drawing/2014/main" id="{DCD9021C-B4B3-2F76-3B3C-A169FAB98F81}"/>
                </a:ext>
              </a:extLst>
            </p:cNvPr>
            <p:cNvSpPr txBox="1"/>
            <p:nvPr/>
          </p:nvSpPr>
          <p:spPr>
            <a:xfrm>
              <a:off x="21952336" y="25856710"/>
              <a:ext cx="985256" cy="307777"/>
            </a:xfrm>
            <a:prstGeom prst="rect">
              <a:avLst/>
            </a:prstGeom>
            <a:noFill/>
          </p:spPr>
          <p:txBody>
            <a:bodyPr wrap="square" rtlCol="0">
              <a:spAutoFit/>
            </a:bodyPr>
            <a:lstStyle/>
            <a:p>
              <a:pPr algn="ctr"/>
              <a:r>
                <a:rPr lang="it-IT" sz="1400" dirty="0">
                  <a:latin typeface="Futura Bk BT" panose="020B0502020204020303"/>
                </a:rPr>
                <a:t>150</a:t>
              </a:r>
              <a:endParaRPr lang="en-US" sz="1400" dirty="0">
                <a:latin typeface="Futura Bk BT" panose="020B0502020204020303"/>
              </a:endParaRPr>
            </a:p>
          </p:txBody>
        </p:sp>
        <p:sp>
          <p:nvSpPr>
            <p:cNvPr id="94" name="CasellaDiTesto 93">
              <a:extLst>
                <a:ext uri="{FF2B5EF4-FFF2-40B4-BE49-F238E27FC236}">
                  <a16:creationId xmlns:a16="http://schemas.microsoft.com/office/drawing/2014/main" id="{E986E8E4-196D-BF0F-8291-0B497B0F137F}"/>
                </a:ext>
              </a:extLst>
            </p:cNvPr>
            <p:cNvSpPr txBox="1"/>
            <p:nvPr/>
          </p:nvSpPr>
          <p:spPr>
            <a:xfrm>
              <a:off x="22679277" y="25856710"/>
              <a:ext cx="985256" cy="307777"/>
            </a:xfrm>
            <a:prstGeom prst="rect">
              <a:avLst/>
            </a:prstGeom>
            <a:noFill/>
          </p:spPr>
          <p:txBody>
            <a:bodyPr wrap="square" rtlCol="0">
              <a:spAutoFit/>
            </a:bodyPr>
            <a:lstStyle/>
            <a:p>
              <a:pPr algn="ctr"/>
              <a:r>
                <a:rPr lang="it-IT" sz="1400" dirty="0">
                  <a:latin typeface="Futura Bk BT" panose="020B0502020204020303"/>
                </a:rPr>
                <a:t>200</a:t>
              </a:r>
              <a:endParaRPr lang="en-US" sz="1400" dirty="0">
                <a:latin typeface="Futura Bk BT" panose="020B0502020204020303"/>
              </a:endParaRPr>
            </a:p>
          </p:txBody>
        </p:sp>
        <p:sp>
          <p:nvSpPr>
            <p:cNvPr id="102" name="CasellaDiTesto 101">
              <a:extLst>
                <a:ext uri="{FF2B5EF4-FFF2-40B4-BE49-F238E27FC236}">
                  <a16:creationId xmlns:a16="http://schemas.microsoft.com/office/drawing/2014/main" id="{74F0A782-6A34-9692-FDA1-F80EFE4B5803}"/>
                </a:ext>
              </a:extLst>
            </p:cNvPr>
            <p:cNvSpPr txBox="1"/>
            <p:nvPr/>
          </p:nvSpPr>
          <p:spPr>
            <a:xfrm>
              <a:off x="19466879" y="25542474"/>
              <a:ext cx="985256" cy="307777"/>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103" name="CasellaDiTesto 102">
              <a:extLst>
                <a:ext uri="{FF2B5EF4-FFF2-40B4-BE49-F238E27FC236}">
                  <a16:creationId xmlns:a16="http://schemas.microsoft.com/office/drawing/2014/main" id="{F175DF41-F6D3-8A16-791E-7F31866AA834}"/>
                </a:ext>
              </a:extLst>
            </p:cNvPr>
            <p:cNvSpPr txBox="1"/>
            <p:nvPr/>
          </p:nvSpPr>
          <p:spPr>
            <a:xfrm>
              <a:off x="19265332" y="24622429"/>
              <a:ext cx="985256" cy="307777"/>
            </a:xfrm>
            <a:prstGeom prst="rect">
              <a:avLst/>
            </a:prstGeom>
            <a:noFill/>
          </p:spPr>
          <p:txBody>
            <a:bodyPr wrap="square" rtlCol="0">
              <a:spAutoFit/>
            </a:bodyPr>
            <a:lstStyle/>
            <a:p>
              <a:pPr algn="ctr"/>
              <a:r>
                <a:rPr lang="it-IT" sz="1400" dirty="0">
                  <a:latin typeface="Futura Bk BT" panose="020B0502020204020303"/>
                </a:rPr>
                <a:t>25000</a:t>
              </a:r>
              <a:endParaRPr lang="en-US" sz="1400" dirty="0">
                <a:latin typeface="Futura Bk BT" panose="020B0502020204020303"/>
              </a:endParaRPr>
            </a:p>
          </p:txBody>
        </p:sp>
        <p:sp>
          <p:nvSpPr>
            <p:cNvPr id="104" name="CasellaDiTesto 103">
              <a:extLst>
                <a:ext uri="{FF2B5EF4-FFF2-40B4-BE49-F238E27FC236}">
                  <a16:creationId xmlns:a16="http://schemas.microsoft.com/office/drawing/2014/main" id="{98281F69-D67E-2B4F-B612-8EC1E25A3DE3}"/>
                </a:ext>
              </a:extLst>
            </p:cNvPr>
            <p:cNvSpPr txBox="1"/>
            <p:nvPr/>
          </p:nvSpPr>
          <p:spPr>
            <a:xfrm>
              <a:off x="19268060" y="23682025"/>
              <a:ext cx="985256" cy="307777"/>
            </a:xfrm>
            <a:prstGeom prst="rect">
              <a:avLst/>
            </a:prstGeom>
            <a:noFill/>
          </p:spPr>
          <p:txBody>
            <a:bodyPr wrap="square" rtlCol="0">
              <a:spAutoFit/>
            </a:bodyPr>
            <a:lstStyle/>
            <a:p>
              <a:pPr algn="ctr"/>
              <a:r>
                <a:rPr lang="it-IT" sz="1400" dirty="0">
                  <a:latin typeface="Futura Bk BT" panose="020B0502020204020303"/>
                </a:rPr>
                <a:t>50000</a:t>
              </a:r>
              <a:endParaRPr lang="en-US" sz="1400" dirty="0">
                <a:latin typeface="Futura Bk BT" panose="020B0502020204020303"/>
              </a:endParaRPr>
            </a:p>
          </p:txBody>
        </p:sp>
      </p:grpSp>
      <p:grpSp>
        <p:nvGrpSpPr>
          <p:cNvPr id="296" name="Gruppo 295">
            <a:extLst>
              <a:ext uri="{FF2B5EF4-FFF2-40B4-BE49-F238E27FC236}">
                <a16:creationId xmlns:a16="http://schemas.microsoft.com/office/drawing/2014/main" id="{7BF753B1-15A4-751C-3654-49A6376EDA89}"/>
              </a:ext>
            </a:extLst>
          </p:cNvPr>
          <p:cNvGrpSpPr/>
          <p:nvPr/>
        </p:nvGrpSpPr>
        <p:grpSpPr>
          <a:xfrm>
            <a:off x="354658" y="17496694"/>
            <a:ext cx="4404058" cy="2848483"/>
            <a:chOff x="104380" y="17427319"/>
            <a:chExt cx="5035730" cy="3221401"/>
          </a:xfrm>
        </p:grpSpPr>
        <p:pic>
          <p:nvPicPr>
            <p:cNvPr id="138" name="Immagine 137" descr="Immagine che contiene schermata, quadrato, Rettangolo, pixel&#10;&#10;Il contenuto generato dall'IA potrebbe non essere corretto.">
              <a:extLst>
                <a:ext uri="{FF2B5EF4-FFF2-40B4-BE49-F238E27FC236}">
                  <a16:creationId xmlns:a16="http://schemas.microsoft.com/office/drawing/2014/main" id="{084D31B2-AE7F-AF53-4463-00E7BF5460AC}"/>
                </a:ext>
              </a:extLst>
            </p:cNvPr>
            <p:cNvPicPr>
              <a:picLocks noChangeAspect="1"/>
            </p:cNvPicPr>
            <p:nvPr/>
          </p:nvPicPr>
          <p:blipFill>
            <a:blip r:embed="rId18">
              <a:extLst>
                <a:ext uri="{28A0092B-C50C-407E-A947-70E740481C1C}">
                  <a14:useLocalDpi xmlns:a14="http://schemas.microsoft.com/office/drawing/2010/main" val="0"/>
                </a:ext>
              </a:extLst>
            </a:blip>
            <a:srcRect l="5732" r="13876" b="11454"/>
            <a:stretch/>
          </p:blipFill>
          <p:spPr>
            <a:xfrm>
              <a:off x="806245" y="17427319"/>
              <a:ext cx="4247801" cy="2684469"/>
            </a:xfrm>
            <a:prstGeom prst="rect">
              <a:avLst/>
            </a:prstGeom>
          </p:spPr>
        </p:pic>
        <p:sp>
          <p:nvSpPr>
            <p:cNvPr id="150" name="CasellaDiTesto 149">
              <a:extLst>
                <a:ext uri="{FF2B5EF4-FFF2-40B4-BE49-F238E27FC236}">
                  <a16:creationId xmlns:a16="http://schemas.microsoft.com/office/drawing/2014/main" id="{CF5EAACA-64A4-FC04-91A4-9F7C0C8A098E}"/>
                </a:ext>
              </a:extLst>
            </p:cNvPr>
            <p:cNvSpPr txBox="1"/>
            <p:nvPr/>
          </p:nvSpPr>
          <p:spPr>
            <a:xfrm>
              <a:off x="2386430" y="20111788"/>
              <a:ext cx="1056743" cy="331661"/>
            </a:xfrm>
            <a:prstGeom prst="rect">
              <a:avLst/>
            </a:prstGeom>
            <a:noFill/>
          </p:spPr>
          <p:txBody>
            <a:bodyPr wrap="square" rtlCol="0">
              <a:spAutoFit/>
            </a:bodyPr>
            <a:lstStyle/>
            <a:p>
              <a:pPr algn="ctr"/>
              <a:r>
                <a:rPr lang="it-IT" sz="1400" dirty="0">
                  <a:latin typeface="Futura Bk BT" panose="020B0502020204020303"/>
                </a:rPr>
                <a:t>3</a:t>
              </a:r>
              <a:endParaRPr lang="en-US" sz="1400" dirty="0">
                <a:latin typeface="Futura Bk BT" panose="020B0502020204020303"/>
              </a:endParaRPr>
            </a:p>
          </p:txBody>
        </p:sp>
        <p:sp>
          <p:nvSpPr>
            <p:cNvPr id="155" name="CasellaDiTesto 154">
              <a:extLst>
                <a:ext uri="{FF2B5EF4-FFF2-40B4-BE49-F238E27FC236}">
                  <a16:creationId xmlns:a16="http://schemas.microsoft.com/office/drawing/2014/main" id="{2A519737-185B-0009-B608-6DA1944E71A4}"/>
                </a:ext>
              </a:extLst>
            </p:cNvPr>
            <p:cNvSpPr txBox="1"/>
            <p:nvPr/>
          </p:nvSpPr>
          <p:spPr>
            <a:xfrm>
              <a:off x="3237064" y="20129031"/>
              <a:ext cx="1056743" cy="307777"/>
            </a:xfrm>
            <a:prstGeom prst="rect">
              <a:avLst/>
            </a:prstGeom>
            <a:noFill/>
          </p:spPr>
          <p:txBody>
            <a:bodyPr wrap="square" rtlCol="0">
              <a:spAutoFit/>
            </a:bodyPr>
            <a:lstStyle/>
            <a:p>
              <a:pPr algn="ctr"/>
              <a:r>
                <a:rPr lang="it-IT" sz="1400" dirty="0">
                  <a:latin typeface="Futura Bk BT" panose="020B0502020204020303"/>
                </a:rPr>
                <a:t>4</a:t>
              </a:r>
              <a:endParaRPr lang="en-US" sz="1400" dirty="0">
                <a:latin typeface="Futura Bk BT" panose="020B0502020204020303"/>
              </a:endParaRPr>
            </a:p>
          </p:txBody>
        </p:sp>
        <p:sp>
          <p:nvSpPr>
            <p:cNvPr id="172" name="CasellaDiTesto 171">
              <a:extLst>
                <a:ext uri="{FF2B5EF4-FFF2-40B4-BE49-F238E27FC236}">
                  <a16:creationId xmlns:a16="http://schemas.microsoft.com/office/drawing/2014/main" id="{291D72C9-5B4D-6556-E9BC-EE2D7775CEE4}"/>
                </a:ext>
              </a:extLst>
            </p:cNvPr>
            <p:cNvSpPr txBox="1"/>
            <p:nvPr/>
          </p:nvSpPr>
          <p:spPr>
            <a:xfrm>
              <a:off x="4083367" y="20102333"/>
              <a:ext cx="1056743" cy="307777"/>
            </a:xfrm>
            <a:prstGeom prst="rect">
              <a:avLst/>
            </a:prstGeom>
            <a:noFill/>
          </p:spPr>
          <p:txBody>
            <a:bodyPr wrap="square" rtlCol="0">
              <a:spAutoFit/>
            </a:bodyPr>
            <a:lstStyle/>
            <a:p>
              <a:pPr algn="ctr"/>
              <a:r>
                <a:rPr lang="it-IT" sz="1400" dirty="0">
                  <a:latin typeface="Futura Bk BT" panose="020B0502020204020303"/>
                </a:rPr>
                <a:t>5</a:t>
              </a:r>
              <a:endParaRPr lang="en-US" sz="1400" dirty="0">
                <a:latin typeface="Futura Bk BT" panose="020B0502020204020303"/>
              </a:endParaRPr>
            </a:p>
          </p:txBody>
        </p:sp>
        <p:sp>
          <p:nvSpPr>
            <p:cNvPr id="188" name="CasellaDiTesto 187">
              <a:extLst>
                <a:ext uri="{FF2B5EF4-FFF2-40B4-BE49-F238E27FC236}">
                  <a16:creationId xmlns:a16="http://schemas.microsoft.com/office/drawing/2014/main" id="{387D4DD7-3FED-E8C9-962D-2665887FE14A}"/>
                </a:ext>
              </a:extLst>
            </p:cNvPr>
            <p:cNvSpPr txBox="1"/>
            <p:nvPr/>
          </p:nvSpPr>
          <p:spPr>
            <a:xfrm>
              <a:off x="1568941" y="20102332"/>
              <a:ext cx="1056743" cy="307777"/>
            </a:xfrm>
            <a:prstGeom prst="rect">
              <a:avLst/>
            </a:prstGeom>
            <a:noFill/>
          </p:spPr>
          <p:txBody>
            <a:bodyPr wrap="square" rtlCol="0">
              <a:spAutoFit/>
            </a:bodyPr>
            <a:lstStyle/>
            <a:p>
              <a:pPr algn="ctr"/>
              <a:r>
                <a:rPr lang="it-IT" sz="1400" dirty="0">
                  <a:latin typeface="Futura Bk BT" panose="020B0502020204020303"/>
                </a:rPr>
                <a:t>2</a:t>
              </a:r>
              <a:endParaRPr lang="en-US" sz="1400" dirty="0">
                <a:latin typeface="Futura Bk BT" panose="020B0502020204020303"/>
              </a:endParaRPr>
            </a:p>
          </p:txBody>
        </p:sp>
        <p:sp>
          <p:nvSpPr>
            <p:cNvPr id="249" name="CasellaDiTesto 248">
              <a:extLst>
                <a:ext uri="{FF2B5EF4-FFF2-40B4-BE49-F238E27FC236}">
                  <a16:creationId xmlns:a16="http://schemas.microsoft.com/office/drawing/2014/main" id="{DAD162A2-E61E-4333-7DA6-52C9DD164C8D}"/>
                </a:ext>
              </a:extLst>
            </p:cNvPr>
            <p:cNvSpPr txBox="1"/>
            <p:nvPr/>
          </p:nvSpPr>
          <p:spPr>
            <a:xfrm>
              <a:off x="708887" y="20111788"/>
              <a:ext cx="1056743" cy="307777"/>
            </a:xfrm>
            <a:prstGeom prst="rect">
              <a:avLst/>
            </a:prstGeom>
            <a:noFill/>
          </p:spPr>
          <p:txBody>
            <a:bodyPr wrap="square" rtlCol="0">
              <a:spAutoFit/>
            </a:bodyPr>
            <a:lstStyle/>
            <a:p>
              <a:pPr algn="ctr"/>
              <a:r>
                <a:rPr lang="it-IT" sz="1400" dirty="0">
                  <a:latin typeface="Futura Bk BT" panose="020B0502020204020303"/>
                </a:rPr>
                <a:t>1</a:t>
              </a:r>
              <a:endParaRPr lang="en-US" sz="1400" dirty="0">
                <a:latin typeface="Futura Bk BT" panose="020B0502020204020303"/>
              </a:endParaRPr>
            </a:p>
          </p:txBody>
        </p:sp>
        <p:sp>
          <p:nvSpPr>
            <p:cNvPr id="250" name="CasellaDiTesto 249">
              <a:extLst>
                <a:ext uri="{FF2B5EF4-FFF2-40B4-BE49-F238E27FC236}">
                  <a16:creationId xmlns:a16="http://schemas.microsoft.com/office/drawing/2014/main" id="{0774AC2E-5C2D-0A10-88C4-B7C5BC801332}"/>
                </a:ext>
              </a:extLst>
            </p:cNvPr>
            <p:cNvSpPr txBox="1"/>
            <p:nvPr/>
          </p:nvSpPr>
          <p:spPr>
            <a:xfrm>
              <a:off x="2406432" y="20340943"/>
              <a:ext cx="1056743" cy="307777"/>
            </a:xfrm>
            <a:prstGeom prst="rect">
              <a:avLst/>
            </a:prstGeom>
            <a:noFill/>
          </p:spPr>
          <p:txBody>
            <a:bodyPr wrap="square" rtlCol="0">
              <a:spAutoFit/>
            </a:bodyPr>
            <a:lstStyle/>
            <a:p>
              <a:pPr algn="ctr"/>
              <a:r>
                <a:rPr lang="it-IT" sz="1400" dirty="0">
                  <a:latin typeface="Futura Bk BT" panose="020B0502020204020303"/>
                </a:rPr>
                <a:t>cluster</a:t>
              </a:r>
              <a:endParaRPr lang="en-US" sz="1400" dirty="0">
                <a:latin typeface="Futura Bk BT" panose="020B0502020204020303"/>
              </a:endParaRPr>
            </a:p>
          </p:txBody>
        </p:sp>
        <p:sp>
          <p:nvSpPr>
            <p:cNvPr id="254" name="CasellaDiTesto 253">
              <a:extLst>
                <a:ext uri="{FF2B5EF4-FFF2-40B4-BE49-F238E27FC236}">
                  <a16:creationId xmlns:a16="http://schemas.microsoft.com/office/drawing/2014/main" id="{F0AA9B85-2DFF-9E98-B339-E510C24EF3D5}"/>
                </a:ext>
              </a:extLst>
            </p:cNvPr>
            <p:cNvSpPr txBox="1"/>
            <p:nvPr/>
          </p:nvSpPr>
          <p:spPr>
            <a:xfrm>
              <a:off x="182280" y="19913435"/>
              <a:ext cx="1056743" cy="307777"/>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258" name="CasellaDiTesto 257">
              <a:extLst>
                <a:ext uri="{FF2B5EF4-FFF2-40B4-BE49-F238E27FC236}">
                  <a16:creationId xmlns:a16="http://schemas.microsoft.com/office/drawing/2014/main" id="{7C27EAF1-23D5-6C46-006C-862EA6D1E11F}"/>
                </a:ext>
              </a:extLst>
            </p:cNvPr>
            <p:cNvSpPr txBox="1"/>
            <p:nvPr/>
          </p:nvSpPr>
          <p:spPr>
            <a:xfrm>
              <a:off x="121474" y="19401572"/>
              <a:ext cx="1056743" cy="307777"/>
            </a:xfrm>
            <a:prstGeom prst="rect">
              <a:avLst/>
            </a:prstGeom>
            <a:noFill/>
          </p:spPr>
          <p:txBody>
            <a:bodyPr wrap="square" rtlCol="0">
              <a:spAutoFit/>
            </a:bodyPr>
            <a:lstStyle/>
            <a:p>
              <a:pPr algn="ctr"/>
              <a:r>
                <a:rPr lang="it-IT" sz="1400" dirty="0">
                  <a:latin typeface="Futura Bk BT" panose="020B0502020204020303"/>
                </a:rPr>
                <a:t>10</a:t>
              </a:r>
              <a:endParaRPr lang="en-US" sz="1400" dirty="0">
                <a:latin typeface="Futura Bk BT" panose="020B0502020204020303"/>
              </a:endParaRPr>
            </a:p>
          </p:txBody>
        </p:sp>
        <p:sp>
          <p:nvSpPr>
            <p:cNvPr id="272" name="CasellaDiTesto 271">
              <a:extLst>
                <a:ext uri="{FF2B5EF4-FFF2-40B4-BE49-F238E27FC236}">
                  <a16:creationId xmlns:a16="http://schemas.microsoft.com/office/drawing/2014/main" id="{4F878E75-27EF-C7B7-8029-41B5B9DA1723}"/>
                </a:ext>
              </a:extLst>
            </p:cNvPr>
            <p:cNvSpPr txBox="1"/>
            <p:nvPr/>
          </p:nvSpPr>
          <p:spPr>
            <a:xfrm>
              <a:off x="134558" y="18916701"/>
              <a:ext cx="1056743" cy="307777"/>
            </a:xfrm>
            <a:prstGeom prst="rect">
              <a:avLst/>
            </a:prstGeom>
            <a:noFill/>
          </p:spPr>
          <p:txBody>
            <a:bodyPr wrap="square" rtlCol="0">
              <a:spAutoFit/>
            </a:bodyPr>
            <a:lstStyle/>
            <a:p>
              <a:pPr algn="ctr"/>
              <a:r>
                <a:rPr lang="it-IT" sz="1400" dirty="0">
                  <a:latin typeface="Futura Bk BT" panose="020B0502020204020303"/>
                </a:rPr>
                <a:t>20</a:t>
              </a:r>
              <a:endParaRPr lang="en-US" sz="1400" dirty="0">
                <a:latin typeface="Futura Bk BT" panose="020B0502020204020303"/>
              </a:endParaRPr>
            </a:p>
          </p:txBody>
        </p:sp>
        <p:sp>
          <p:nvSpPr>
            <p:cNvPr id="275" name="CasellaDiTesto 274">
              <a:extLst>
                <a:ext uri="{FF2B5EF4-FFF2-40B4-BE49-F238E27FC236}">
                  <a16:creationId xmlns:a16="http://schemas.microsoft.com/office/drawing/2014/main" id="{EDDBA5A4-8715-3383-5D1F-FF5EEBDBF5F2}"/>
                </a:ext>
              </a:extLst>
            </p:cNvPr>
            <p:cNvSpPr txBox="1"/>
            <p:nvPr/>
          </p:nvSpPr>
          <p:spPr>
            <a:xfrm>
              <a:off x="123502" y="18434109"/>
              <a:ext cx="1056743" cy="307777"/>
            </a:xfrm>
            <a:prstGeom prst="rect">
              <a:avLst/>
            </a:prstGeom>
            <a:noFill/>
          </p:spPr>
          <p:txBody>
            <a:bodyPr wrap="square" rtlCol="0">
              <a:spAutoFit/>
            </a:bodyPr>
            <a:lstStyle/>
            <a:p>
              <a:pPr algn="ctr"/>
              <a:r>
                <a:rPr lang="it-IT" sz="1400" dirty="0">
                  <a:latin typeface="Futura Bk BT" panose="020B0502020204020303"/>
                </a:rPr>
                <a:t>30</a:t>
              </a:r>
              <a:endParaRPr lang="en-US" sz="1400" dirty="0">
                <a:latin typeface="Futura Bk BT" panose="020B0502020204020303"/>
              </a:endParaRPr>
            </a:p>
          </p:txBody>
        </p:sp>
        <p:sp>
          <p:nvSpPr>
            <p:cNvPr id="292" name="CasellaDiTesto 291">
              <a:extLst>
                <a:ext uri="{FF2B5EF4-FFF2-40B4-BE49-F238E27FC236}">
                  <a16:creationId xmlns:a16="http://schemas.microsoft.com/office/drawing/2014/main" id="{373C8080-F386-0C8C-AB83-1B6A54FF4FA8}"/>
                </a:ext>
              </a:extLst>
            </p:cNvPr>
            <p:cNvSpPr txBox="1"/>
            <p:nvPr/>
          </p:nvSpPr>
          <p:spPr>
            <a:xfrm>
              <a:off x="113906" y="17929137"/>
              <a:ext cx="1056743" cy="307777"/>
            </a:xfrm>
            <a:prstGeom prst="rect">
              <a:avLst/>
            </a:prstGeom>
            <a:noFill/>
          </p:spPr>
          <p:txBody>
            <a:bodyPr wrap="square" rtlCol="0">
              <a:spAutoFit/>
            </a:bodyPr>
            <a:lstStyle/>
            <a:p>
              <a:pPr algn="ctr"/>
              <a:r>
                <a:rPr lang="it-IT" sz="1400" dirty="0">
                  <a:latin typeface="Futura Bk BT" panose="020B0502020204020303"/>
                </a:rPr>
                <a:t>40</a:t>
              </a:r>
              <a:endParaRPr lang="en-US" sz="1400" dirty="0">
                <a:latin typeface="Futura Bk BT" panose="020B0502020204020303"/>
              </a:endParaRPr>
            </a:p>
          </p:txBody>
        </p:sp>
        <p:sp>
          <p:nvSpPr>
            <p:cNvPr id="293" name="CasellaDiTesto 292">
              <a:extLst>
                <a:ext uri="{FF2B5EF4-FFF2-40B4-BE49-F238E27FC236}">
                  <a16:creationId xmlns:a16="http://schemas.microsoft.com/office/drawing/2014/main" id="{D505136D-69C6-D11E-9FDB-2ABD1DC7506B}"/>
                </a:ext>
              </a:extLst>
            </p:cNvPr>
            <p:cNvSpPr txBox="1"/>
            <p:nvPr/>
          </p:nvSpPr>
          <p:spPr>
            <a:xfrm>
              <a:off x="104380" y="17464522"/>
              <a:ext cx="1056743" cy="307777"/>
            </a:xfrm>
            <a:prstGeom prst="rect">
              <a:avLst/>
            </a:prstGeom>
            <a:noFill/>
          </p:spPr>
          <p:txBody>
            <a:bodyPr wrap="square" rtlCol="0">
              <a:spAutoFit/>
            </a:bodyPr>
            <a:lstStyle/>
            <a:p>
              <a:pPr algn="ctr"/>
              <a:r>
                <a:rPr lang="it-IT" sz="1400" dirty="0">
                  <a:latin typeface="Futura Bk BT" panose="020B0502020204020303"/>
                </a:rPr>
                <a:t>50</a:t>
              </a:r>
              <a:endParaRPr lang="en-US" sz="1400" dirty="0">
                <a:latin typeface="Futura Bk BT" panose="020B0502020204020303"/>
              </a:endParaRPr>
            </a:p>
          </p:txBody>
        </p:sp>
        <p:sp>
          <p:nvSpPr>
            <p:cNvPr id="294" name="CasellaDiTesto 293">
              <a:extLst>
                <a:ext uri="{FF2B5EF4-FFF2-40B4-BE49-F238E27FC236}">
                  <a16:creationId xmlns:a16="http://schemas.microsoft.com/office/drawing/2014/main" id="{9E95FA36-0B25-C3CB-18DD-98D448B942F9}"/>
                </a:ext>
              </a:extLst>
            </p:cNvPr>
            <p:cNvSpPr txBox="1"/>
            <p:nvPr/>
          </p:nvSpPr>
          <p:spPr>
            <a:xfrm rot="16200000">
              <a:off x="-196994" y="18491994"/>
              <a:ext cx="1056743" cy="307777"/>
            </a:xfrm>
            <a:prstGeom prst="rect">
              <a:avLst/>
            </a:prstGeom>
            <a:noFill/>
          </p:spPr>
          <p:txBody>
            <a:bodyPr wrap="square" rtlCol="0">
              <a:spAutoFit/>
            </a:bodyPr>
            <a:lstStyle/>
            <a:p>
              <a:pPr algn="ctr"/>
              <a:r>
                <a:rPr lang="it-IT" sz="1400" dirty="0">
                  <a:latin typeface="Futura Bk BT" panose="020B0502020204020303"/>
                </a:rPr>
                <a:t>gene</a:t>
              </a:r>
              <a:endParaRPr lang="en-US" sz="1400" dirty="0">
                <a:latin typeface="Futura Bk BT" panose="020B0502020204020303"/>
              </a:endParaRPr>
            </a:p>
          </p:txBody>
        </p:sp>
      </p:grpSp>
      <p:sp>
        <p:nvSpPr>
          <p:cNvPr id="298" name="CasellaDiTesto 297">
            <a:extLst>
              <a:ext uri="{FF2B5EF4-FFF2-40B4-BE49-F238E27FC236}">
                <a16:creationId xmlns:a16="http://schemas.microsoft.com/office/drawing/2014/main" id="{0C837A1C-9A1C-2E44-6BBB-B346EB26B235}"/>
              </a:ext>
            </a:extLst>
          </p:cNvPr>
          <p:cNvSpPr txBox="1"/>
          <p:nvPr/>
        </p:nvSpPr>
        <p:spPr>
          <a:xfrm rot="16200000">
            <a:off x="12409668" y="14476584"/>
            <a:ext cx="2879245" cy="523220"/>
          </a:xfrm>
          <a:prstGeom prst="rect">
            <a:avLst/>
          </a:prstGeom>
          <a:noFill/>
        </p:spPr>
        <p:txBody>
          <a:bodyPr wrap="square" rtlCol="0">
            <a:spAutoFit/>
          </a:bodyPr>
          <a:lstStyle/>
          <a:p>
            <a:pPr algn="ctr"/>
            <a:r>
              <a:rPr lang="it-IT" sz="1400" i="1" dirty="0">
                <a:latin typeface="Futura Bk BT" panose="020B0502020204020303"/>
              </a:rPr>
              <a:t>human colon</a:t>
            </a:r>
          </a:p>
          <a:p>
            <a:pPr algn="ctr"/>
            <a:r>
              <a:rPr lang="it-IT" sz="1400" i="1" dirty="0" err="1">
                <a:latin typeface="Futura Bk BT" panose="020B0502020204020303"/>
              </a:rPr>
              <a:t>greyscale</a:t>
            </a:r>
            <a:endParaRPr lang="en-US" sz="1400" i="1" dirty="0">
              <a:latin typeface="Futura Bk BT" panose="020B0502020204020303"/>
            </a:endParaRPr>
          </a:p>
        </p:txBody>
      </p:sp>
      <p:pic>
        <p:nvPicPr>
          <p:cNvPr id="300" name="Immagine 299">
            <a:extLst>
              <a:ext uri="{FF2B5EF4-FFF2-40B4-BE49-F238E27FC236}">
                <a16:creationId xmlns:a16="http://schemas.microsoft.com/office/drawing/2014/main" id="{DCCF4B92-7D8F-49F6-79F3-3DF0AC7D35B0}"/>
              </a:ext>
            </a:extLst>
          </p:cNvPr>
          <p:cNvPicPr>
            <a:picLocks noChangeAspect="1"/>
          </p:cNvPicPr>
          <p:nvPr/>
        </p:nvPicPr>
        <p:blipFill>
          <a:blip r:embed="rId19"/>
          <a:srcRect l="6526" t="5461" b="9673"/>
          <a:stretch/>
        </p:blipFill>
        <p:spPr>
          <a:xfrm>
            <a:off x="14232743" y="15593981"/>
            <a:ext cx="2427434" cy="1397988"/>
          </a:xfrm>
          <a:prstGeom prst="rect">
            <a:avLst/>
          </a:prstGeom>
        </p:spPr>
      </p:pic>
      <p:pic>
        <p:nvPicPr>
          <p:cNvPr id="302" name="Immagine 301">
            <a:extLst>
              <a:ext uri="{FF2B5EF4-FFF2-40B4-BE49-F238E27FC236}">
                <a16:creationId xmlns:a16="http://schemas.microsoft.com/office/drawing/2014/main" id="{47C1910A-5FCF-148D-C5BC-1C2E5D681257}"/>
              </a:ext>
            </a:extLst>
          </p:cNvPr>
          <p:cNvPicPr>
            <a:picLocks noChangeAspect="1"/>
          </p:cNvPicPr>
          <p:nvPr/>
        </p:nvPicPr>
        <p:blipFill>
          <a:blip r:embed="rId20">
            <a:extLst>
              <a:ext uri="{BEBA8EAE-BF5A-486C-A8C5-ECC9F3942E4B}">
                <a14:imgProps xmlns:a14="http://schemas.microsoft.com/office/drawing/2010/main">
                  <a14:imgLayer r:embed="rId21">
                    <a14:imgEffect>
                      <a14:sharpenSoften amount="25000"/>
                    </a14:imgEffect>
                  </a14:imgLayer>
                </a14:imgProps>
              </a:ext>
            </a:extLst>
          </a:blip>
          <a:srcRect l="21204" t="6878" r="620" b="9255"/>
          <a:stretch/>
        </p:blipFill>
        <p:spPr>
          <a:xfrm>
            <a:off x="14456679" y="14035529"/>
            <a:ext cx="1703848" cy="1316848"/>
          </a:xfrm>
          <a:prstGeom prst="rect">
            <a:avLst/>
          </a:prstGeom>
        </p:spPr>
      </p:pic>
      <p:sp>
        <p:nvSpPr>
          <p:cNvPr id="303" name="CasellaDiTesto 302">
            <a:extLst>
              <a:ext uri="{FF2B5EF4-FFF2-40B4-BE49-F238E27FC236}">
                <a16:creationId xmlns:a16="http://schemas.microsoft.com/office/drawing/2014/main" id="{5885B334-E599-9BFD-ABB7-9D2EDB1A6A36}"/>
              </a:ext>
            </a:extLst>
          </p:cNvPr>
          <p:cNvSpPr txBox="1"/>
          <p:nvPr/>
        </p:nvSpPr>
        <p:spPr>
          <a:xfrm rot="16200000">
            <a:off x="12370562" y="15972530"/>
            <a:ext cx="2879245" cy="523220"/>
          </a:xfrm>
          <a:prstGeom prst="rect">
            <a:avLst/>
          </a:prstGeom>
          <a:noFill/>
        </p:spPr>
        <p:txBody>
          <a:bodyPr wrap="square" rtlCol="0">
            <a:spAutoFit/>
          </a:bodyPr>
          <a:lstStyle/>
          <a:p>
            <a:pPr algn="ctr"/>
            <a:r>
              <a:rPr lang="it-IT" sz="1400" i="1" dirty="0">
                <a:latin typeface="Futura Bk BT" panose="020B0502020204020303"/>
              </a:rPr>
              <a:t>human granuloma</a:t>
            </a:r>
          </a:p>
          <a:p>
            <a:pPr algn="ctr"/>
            <a:r>
              <a:rPr lang="it-IT" sz="1400" i="1" dirty="0" err="1">
                <a:latin typeface="Futura Bk BT" panose="020B0502020204020303"/>
              </a:rPr>
              <a:t>greyscale</a:t>
            </a:r>
            <a:endParaRPr lang="en-US" sz="1400" i="1" dirty="0">
              <a:latin typeface="Futura Bk BT" panose="020B0502020204020303"/>
            </a:endParaRPr>
          </a:p>
        </p:txBody>
      </p:sp>
      <p:pic>
        <p:nvPicPr>
          <p:cNvPr id="305" name="Immagine 304" descr="Immagine che contiene rosa&#10;&#10;Il contenuto generato dall'IA potrebbe non essere corretto.">
            <a:extLst>
              <a:ext uri="{FF2B5EF4-FFF2-40B4-BE49-F238E27FC236}">
                <a16:creationId xmlns:a16="http://schemas.microsoft.com/office/drawing/2014/main" id="{150331A2-E054-2268-4448-627F5686B56C}"/>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0717101" y="15629626"/>
            <a:ext cx="2286449" cy="1362343"/>
          </a:xfrm>
          <a:prstGeom prst="rect">
            <a:avLst/>
          </a:prstGeom>
        </p:spPr>
      </p:pic>
      <p:sp>
        <p:nvSpPr>
          <p:cNvPr id="306" name="CasellaDiTesto 305">
            <a:extLst>
              <a:ext uri="{FF2B5EF4-FFF2-40B4-BE49-F238E27FC236}">
                <a16:creationId xmlns:a16="http://schemas.microsoft.com/office/drawing/2014/main" id="{90DCB767-79D6-D6CF-1372-3DB9240057C4}"/>
              </a:ext>
            </a:extLst>
          </p:cNvPr>
          <p:cNvSpPr txBox="1"/>
          <p:nvPr/>
        </p:nvSpPr>
        <p:spPr>
          <a:xfrm rot="16200000">
            <a:off x="9492771" y="15933337"/>
            <a:ext cx="1881008" cy="523220"/>
          </a:xfrm>
          <a:prstGeom prst="rect">
            <a:avLst/>
          </a:prstGeom>
          <a:noFill/>
        </p:spPr>
        <p:txBody>
          <a:bodyPr wrap="square" rtlCol="0">
            <a:spAutoFit/>
          </a:bodyPr>
          <a:lstStyle/>
          <a:p>
            <a:pPr algn="ctr"/>
            <a:r>
              <a:rPr lang="it-IT" sz="1400" i="1" dirty="0">
                <a:latin typeface="Futura Bk BT" panose="020B0502020204020303"/>
              </a:rPr>
              <a:t>human granuloma</a:t>
            </a:r>
          </a:p>
          <a:p>
            <a:pPr algn="ctr"/>
            <a:r>
              <a:rPr lang="it-IT" sz="1400" i="1" dirty="0">
                <a:latin typeface="Futura Bk BT" panose="020B0502020204020303"/>
              </a:rPr>
              <a:t>H&amp;E</a:t>
            </a:r>
            <a:endParaRPr lang="en-US" sz="1400" i="1" dirty="0">
              <a:latin typeface="Futura Bk BT" panose="020B0502020204020303"/>
            </a:endParaRPr>
          </a:p>
        </p:txBody>
      </p:sp>
      <p:cxnSp>
        <p:nvCxnSpPr>
          <p:cNvPr id="308" name="Connettore 2 307">
            <a:extLst>
              <a:ext uri="{FF2B5EF4-FFF2-40B4-BE49-F238E27FC236}">
                <a16:creationId xmlns:a16="http://schemas.microsoft.com/office/drawing/2014/main" id="{C91BDA1B-5C4F-FF13-A112-D30AD8474319}"/>
              </a:ext>
            </a:extLst>
          </p:cNvPr>
          <p:cNvCxnSpPr>
            <a:cxnSpLocks/>
          </p:cNvCxnSpPr>
          <p:nvPr/>
        </p:nvCxnSpPr>
        <p:spPr>
          <a:xfrm>
            <a:off x="13100580" y="16234140"/>
            <a:ext cx="42833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pic>
        <p:nvPicPr>
          <p:cNvPr id="316" name="Immagine 315">
            <a:extLst>
              <a:ext uri="{FF2B5EF4-FFF2-40B4-BE49-F238E27FC236}">
                <a16:creationId xmlns:a16="http://schemas.microsoft.com/office/drawing/2014/main" id="{BD031D66-2E14-B45B-EA16-04136D3CBC99}"/>
              </a:ext>
            </a:extLst>
          </p:cNvPr>
          <p:cNvPicPr>
            <a:picLocks noChangeAspect="1"/>
          </p:cNvPicPr>
          <p:nvPr/>
        </p:nvPicPr>
        <p:blipFill>
          <a:blip r:embed="rId23"/>
          <a:srcRect l="1109"/>
          <a:stretch/>
        </p:blipFill>
        <p:spPr>
          <a:xfrm>
            <a:off x="17364148" y="15620631"/>
            <a:ext cx="1711501" cy="1263761"/>
          </a:xfrm>
          <a:prstGeom prst="rect">
            <a:avLst/>
          </a:prstGeom>
        </p:spPr>
      </p:pic>
      <p:cxnSp>
        <p:nvCxnSpPr>
          <p:cNvPr id="317" name="Connettore 2 316">
            <a:extLst>
              <a:ext uri="{FF2B5EF4-FFF2-40B4-BE49-F238E27FC236}">
                <a16:creationId xmlns:a16="http://schemas.microsoft.com/office/drawing/2014/main" id="{1323FF6F-0BCC-7BE8-BF90-F6DDBF64BA07}"/>
              </a:ext>
            </a:extLst>
          </p:cNvPr>
          <p:cNvCxnSpPr>
            <a:cxnSpLocks/>
          </p:cNvCxnSpPr>
          <p:nvPr/>
        </p:nvCxnSpPr>
        <p:spPr>
          <a:xfrm>
            <a:off x="16766720" y="16218771"/>
            <a:ext cx="428338"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nvGrpSpPr>
          <p:cNvPr id="342" name="Gruppo 341">
            <a:extLst>
              <a:ext uri="{FF2B5EF4-FFF2-40B4-BE49-F238E27FC236}">
                <a16:creationId xmlns:a16="http://schemas.microsoft.com/office/drawing/2014/main" id="{ABBD08E8-4890-693A-5853-A09F70C9FB0A}"/>
              </a:ext>
            </a:extLst>
          </p:cNvPr>
          <p:cNvGrpSpPr/>
          <p:nvPr/>
        </p:nvGrpSpPr>
        <p:grpSpPr>
          <a:xfrm>
            <a:off x="446083" y="22668929"/>
            <a:ext cx="9482296" cy="6074126"/>
            <a:chOff x="174075" y="22668928"/>
            <a:chExt cx="9868604" cy="6106675"/>
          </a:xfrm>
        </p:grpSpPr>
        <p:grpSp>
          <p:nvGrpSpPr>
            <p:cNvPr id="332" name="Gruppo 331">
              <a:extLst>
                <a:ext uri="{FF2B5EF4-FFF2-40B4-BE49-F238E27FC236}">
                  <a16:creationId xmlns:a16="http://schemas.microsoft.com/office/drawing/2014/main" id="{25A5FE62-D9A4-87E4-D2CA-5718F778F1F7}"/>
                </a:ext>
              </a:extLst>
            </p:cNvPr>
            <p:cNvGrpSpPr/>
            <p:nvPr/>
          </p:nvGrpSpPr>
          <p:grpSpPr>
            <a:xfrm>
              <a:off x="484072" y="22668928"/>
              <a:ext cx="9558607" cy="5779163"/>
              <a:chOff x="440530" y="22529228"/>
              <a:chExt cx="9558607" cy="5779163"/>
            </a:xfrm>
          </p:grpSpPr>
          <p:grpSp>
            <p:nvGrpSpPr>
              <p:cNvPr id="140" name="Gruppo 139">
                <a:extLst>
                  <a:ext uri="{FF2B5EF4-FFF2-40B4-BE49-F238E27FC236}">
                    <a16:creationId xmlns:a16="http://schemas.microsoft.com/office/drawing/2014/main" id="{12DBC84F-9FB9-BAB8-56C7-6384C00F2608}"/>
                  </a:ext>
                </a:extLst>
              </p:cNvPr>
              <p:cNvGrpSpPr/>
              <p:nvPr/>
            </p:nvGrpSpPr>
            <p:grpSpPr>
              <a:xfrm>
                <a:off x="478461" y="22529228"/>
                <a:ext cx="9458052" cy="2858613"/>
                <a:chOff x="1110511" y="23162522"/>
                <a:chExt cx="8818229" cy="2652758"/>
              </a:xfrm>
            </p:grpSpPr>
            <p:pic>
              <p:nvPicPr>
                <p:cNvPr id="5" name="Immagine 4" descr="Immagine che contiene schermata, Policromia, testo, Elementi grafici&#10;&#10;Il contenuto generato dall'IA potrebbe non essere corretto.">
                  <a:extLst>
                    <a:ext uri="{FF2B5EF4-FFF2-40B4-BE49-F238E27FC236}">
                      <a16:creationId xmlns:a16="http://schemas.microsoft.com/office/drawing/2014/main" id="{45EAEDCA-59B4-E5DA-06DC-48D585859D0A}"/>
                    </a:ext>
                  </a:extLst>
                </p:cNvPr>
                <p:cNvPicPr>
                  <a:picLocks noChangeAspect="1"/>
                </p:cNvPicPr>
                <p:nvPr/>
              </p:nvPicPr>
              <p:blipFill>
                <a:blip r:embed="rId24">
                  <a:extLst>
                    <a:ext uri="{28A0092B-C50C-407E-A947-70E740481C1C}">
                      <a14:useLocalDpi xmlns:a14="http://schemas.microsoft.com/office/drawing/2010/main" val="0"/>
                    </a:ext>
                  </a:extLst>
                </a:blip>
                <a:srcRect l="4731" t="7467" b="66039"/>
                <a:stretch/>
              </p:blipFill>
              <p:spPr>
                <a:xfrm flipV="1">
                  <a:off x="1433870" y="23410686"/>
                  <a:ext cx="6379446" cy="1017912"/>
                </a:xfrm>
                <a:prstGeom prst="rect">
                  <a:avLst/>
                </a:prstGeom>
              </p:spPr>
            </p:pic>
            <p:pic>
              <p:nvPicPr>
                <p:cNvPr id="7" name="Immagine 6" descr="Immagine che contiene schermata, Policromia, testo, Elementi grafici&#10;&#10;Il contenuto generato dall'IA potrebbe non essere corretto.">
                  <a:extLst>
                    <a:ext uri="{FF2B5EF4-FFF2-40B4-BE49-F238E27FC236}">
                      <a16:creationId xmlns:a16="http://schemas.microsoft.com/office/drawing/2014/main" id="{C5459A01-E96D-EAE5-75D0-5877B497BD2E}"/>
                    </a:ext>
                  </a:extLst>
                </p:cNvPr>
                <p:cNvPicPr>
                  <a:picLocks noChangeAspect="1"/>
                </p:cNvPicPr>
                <p:nvPr/>
              </p:nvPicPr>
              <p:blipFill>
                <a:blip r:embed="rId24">
                  <a:extLst>
                    <a:ext uri="{28A0092B-C50C-407E-A947-70E740481C1C}">
                      <a14:useLocalDpi xmlns:a14="http://schemas.microsoft.com/office/drawing/2010/main" val="0"/>
                    </a:ext>
                  </a:extLst>
                </a:blip>
                <a:srcRect l="4381" t="66957" r="52501" b="6240"/>
                <a:stretch/>
              </p:blipFill>
              <p:spPr>
                <a:xfrm flipV="1">
                  <a:off x="4220196" y="24646576"/>
                  <a:ext cx="2887311" cy="1029842"/>
                </a:xfrm>
                <a:prstGeom prst="rect">
                  <a:avLst/>
                </a:prstGeom>
              </p:spPr>
            </p:pic>
            <p:pic>
              <p:nvPicPr>
                <p:cNvPr id="10" name="Immagine 9" descr="Immagine che contiene schermata, Policromia, testo, Elementi grafici&#10;&#10;Il contenuto generato dall'IA potrebbe non essere corretto.">
                  <a:extLst>
                    <a:ext uri="{FF2B5EF4-FFF2-40B4-BE49-F238E27FC236}">
                      <a16:creationId xmlns:a16="http://schemas.microsoft.com/office/drawing/2014/main" id="{6A0767AB-DF98-BB8E-25DA-52A9BBBF99C9}"/>
                    </a:ext>
                  </a:extLst>
                </p:cNvPr>
                <p:cNvPicPr>
                  <a:picLocks noChangeAspect="1"/>
                </p:cNvPicPr>
                <p:nvPr/>
              </p:nvPicPr>
              <p:blipFill>
                <a:blip r:embed="rId24">
                  <a:extLst>
                    <a:ext uri="{28A0092B-C50C-407E-A947-70E740481C1C}">
                      <a14:useLocalDpi xmlns:a14="http://schemas.microsoft.com/office/drawing/2010/main" val="0"/>
                    </a:ext>
                  </a:extLst>
                </a:blip>
                <a:srcRect l="4620" t="36954" r="55111" b="35497"/>
                <a:stretch/>
              </p:blipFill>
              <p:spPr>
                <a:xfrm flipV="1">
                  <a:off x="7046595" y="23395445"/>
                  <a:ext cx="2696574" cy="1058497"/>
                </a:xfrm>
                <a:prstGeom prst="rect">
                  <a:avLst/>
                </a:prstGeom>
              </p:spPr>
            </p:pic>
            <p:pic>
              <p:nvPicPr>
                <p:cNvPr id="12" name="Immagine 11" descr="Immagine che contiene schermata, Policromia, testo, Elementi grafici&#10;&#10;Il contenuto generato dall'IA potrebbe non essere corretto.">
                  <a:extLst>
                    <a:ext uri="{FF2B5EF4-FFF2-40B4-BE49-F238E27FC236}">
                      <a16:creationId xmlns:a16="http://schemas.microsoft.com/office/drawing/2014/main" id="{86D1B11B-AD39-0EE8-AF5F-02BC40C4D20B}"/>
                    </a:ext>
                  </a:extLst>
                </p:cNvPr>
                <p:cNvPicPr>
                  <a:picLocks noChangeAspect="1"/>
                </p:cNvPicPr>
                <p:nvPr/>
              </p:nvPicPr>
              <p:blipFill>
                <a:blip r:embed="rId24">
                  <a:extLst>
                    <a:ext uri="{28A0092B-C50C-407E-A947-70E740481C1C}">
                      <a14:useLocalDpi xmlns:a14="http://schemas.microsoft.com/office/drawing/2010/main" val="0"/>
                    </a:ext>
                  </a:extLst>
                </a:blip>
                <a:srcRect l="46543" t="36834" r="10902" b="35792"/>
                <a:stretch/>
              </p:blipFill>
              <p:spPr>
                <a:xfrm flipV="1">
                  <a:off x="1416120" y="24633691"/>
                  <a:ext cx="2849581" cy="1051736"/>
                </a:xfrm>
                <a:prstGeom prst="rect">
                  <a:avLst/>
                </a:prstGeom>
              </p:spPr>
            </p:pic>
            <p:pic>
              <p:nvPicPr>
                <p:cNvPr id="15" name="Immagine 14" descr="Immagine che contiene schermata, Policromia, testo, Elementi grafici&#10;&#10;Il contenuto generato dall'IA potrebbe non essere corretto.">
                  <a:extLst>
                    <a:ext uri="{FF2B5EF4-FFF2-40B4-BE49-F238E27FC236}">
                      <a16:creationId xmlns:a16="http://schemas.microsoft.com/office/drawing/2014/main" id="{CDDD025B-FA68-0064-DEFE-C3E93C0D6341}"/>
                    </a:ext>
                  </a:extLst>
                </p:cNvPr>
                <p:cNvPicPr>
                  <a:picLocks noChangeAspect="1"/>
                </p:cNvPicPr>
                <p:nvPr/>
              </p:nvPicPr>
              <p:blipFill>
                <a:blip r:embed="rId24">
                  <a:extLst>
                    <a:ext uri="{28A0092B-C50C-407E-A947-70E740481C1C}">
                      <a14:useLocalDpi xmlns:a14="http://schemas.microsoft.com/office/drawing/2010/main" val="0"/>
                    </a:ext>
                  </a:extLst>
                </a:blip>
                <a:srcRect l="89204" t="34874" b="33120"/>
                <a:stretch/>
              </p:blipFill>
              <p:spPr>
                <a:xfrm>
                  <a:off x="7179091" y="24558821"/>
                  <a:ext cx="722933" cy="1229725"/>
                </a:xfrm>
                <a:prstGeom prst="rect">
                  <a:avLst/>
                </a:prstGeom>
              </p:spPr>
            </p:pic>
            <p:pic>
              <p:nvPicPr>
                <p:cNvPr id="17" name="Immagine 16" descr="Immagine che contiene schermata, Policromia, testo, Elementi grafici&#10;&#10;Il contenuto generato dall'IA potrebbe non essere corretto.">
                  <a:extLst>
                    <a:ext uri="{FF2B5EF4-FFF2-40B4-BE49-F238E27FC236}">
                      <a16:creationId xmlns:a16="http://schemas.microsoft.com/office/drawing/2014/main" id="{61991368-E8B5-CE36-B83A-430459DE6DA0}"/>
                    </a:ext>
                  </a:extLst>
                </p:cNvPr>
                <p:cNvPicPr>
                  <a:picLocks noChangeAspect="1"/>
                </p:cNvPicPr>
                <p:nvPr/>
              </p:nvPicPr>
              <p:blipFill>
                <a:blip r:embed="rId24">
                  <a:extLst>
                    <a:ext uri="{28A0092B-C50C-407E-A947-70E740481C1C}">
                      <a14:useLocalDpi xmlns:a14="http://schemas.microsoft.com/office/drawing/2010/main" val="0"/>
                    </a:ext>
                  </a:extLst>
                </a:blip>
                <a:srcRect t="67317" r="95412"/>
                <a:stretch/>
              </p:blipFill>
              <p:spPr>
                <a:xfrm>
                  <a:off x="1110511" y="24559558"/>
                  <a:ext cx="307256" cy="1255722"/>
                </a:xfrm>
                <a:prstGeom prst="rect">
                  <a:avLst/>
                </a:prstGeom>
              </p:spPr>
            </p:pic>
            <p:sp>
              <p:nvSpPr>
                <p:cNvPr id="21" name="CasellaDiTesto 20">
                  <a:extLst>
                    <a:ext uri="{FF2B5EF4-FFF2-40B4-BE49-F238E27FC236}">
                      <a16:creationId xmlns:a16="http://schemas.microsoft.com/office/drawing/2014/main" id="{CDDE984D-25F6-99FA-7284-F1D2BE1FB770}"/>
                    </a:ext>
                  </a:extLst>
                </p:cNvPr>
                <p:cNvSpPr txBox="1"/>
                <p:nvPr/>
              </p:nvSpPr>
              <p:spPr>
                <a:xfrm>
                  <a:off x="2327827" y="23172491"/>
                  <a:ext cx="985256" cy="307777"/>
                </a:xfrm>
                <a:prstGeom prst="rect">
                  <a:avLst/>
                </a:prstGeom>
                <a:noFill/>
              </p:spPr>
              <p:txBody>
                <a:bodyPr wrap="square" rtlCol="0">
                  <a:spAutoFit/>
                </a:bodyPr>
                <a:lstStyle/>
                <a:p>
                  <a:pPr algn="ctr"/>
                  <a:r>
                    <a:rPr lang="it-IT" sz="1400" dirty="0">
                      <a:latin typeface="Futura Bk BT" panose="020B0502020204020303"/>
                    </a:rPr>
                    <a:t>1</a:t>
                  </a:r>
                  <a:endParaRPr lang="en-US" sz="1400" dirty="0">
                    <a:latin typeface="Futura Bk BT" panose="020B0502020204020303"/>
                  </a:endParaRPr>
                </a:p>
              </p:txBody>
            </p:sp>
            <p:sp>
              <p:nvSpPr>
                <p:cNvPr id="30" name="CasellaDiTesto 29">
                  <a:extLst>
                    <a:ext uri="{FF2B5EF4-FFF2-40B4-BE49-F238E27FC236}">
                      <a16:creationId xmlns:a16="http://schemas.microsoft.com/office/drawing/2014/main" id="{07356E2E-A98A-22E9-B7DD-7C6AEC0371FA}"/>
                    </a:ext>
                  </a:extLst>
                </p:cNvPr>
                <p:cNvSpPr txBox="1"/>
                <p:nvPr/>
              </p:nvSpPr>
              <p:spPr>
                <a:xfrm>
                  <a:off x="5260280" y="23185250"/>
                  <a:ext cx="985256" cy="307777"/>
                </a:xfrm>
                <a:prstGeom prst="rect">
                  <a:avLst/>
                </a:prstGeom>
                <a:noFill/>
              </p:spPr>
              <p:txBody>
                <a:bodyPr wrap="square" rtlCol="0">
                  <a:spAutoFit/>
                </a:bodyPr>
                <a:lstStyle/>
                <a:p>
                  <a:pPr algn="ctr"/>
                  <a:r>
                    <a:rPr lang="it-IT" sz="1400" dirty="0">
                      <a:latin typeface="Futura Bk BT" panose="020B0502020204020303"/>
                    </a:rPr>
                    <a:t>2</a:t>
                  </a:r>
                  <a:endParaRPr lang="en-US" sz="1400" dirty="0">
                    <a:latin typeface="Futura Bk BT" panose="020B0502020204020303"/>
                  </a:endParaRPr>
                </a:p>
              </p:txBody>
            </p:sp>
            <p:sp>
              <p:nvSpPr>
                <p:cNvPr id="32" name="CasellaDiTesto 31">
                  <a:extLst>
                    <a:ext uri="{FF2B5EF4-FFF2-40B4-BE49-F238E27FC236}">
                      <a16:creationId xmlns:a16="http://schemas.microsoft.com/office/drawing/2014/main" id="{286543E9-1DCC-C201-2B42-24DCEADF1E94}"/>
                    </a:ext>
                  </a:extLst>
                </p:cNvPr>
                <p:cNvSpPr txBox="1"/>
                <p:nvPr/>
              </p:nvSpPr>
              <p:spPr>
                <a:xfrm>
                  <a:off x="8052856" y="23162522"/>
                  <a:ext cx="985256" cy="307777"/>
                </a:xfrm>
                <a:prstGeom prst="rect">
                  <a:avLst/>
                </a:prstGeom>
                <a:noFill/>
              </p:spPr>
              <p:txBody>
                <a:bodyPr wrap="square" rtlCol="0">
                  <a:spAutoFit/>
                </a:bodyPr>
                <a:lstStyle/>
                <a:p>
                  <a:pPr algn="ctr"/>
                  <a:r>
                    <a:rPr lang="it-IT" sz="1400" dirty="0">
                      <a:latin typeface="Futura Bk BT" panose="020B0502020204020303"/>
                    </a:rPr>
                    <a:t>3</a:t>
                  </a:r>
                  <a:endParaRPr lang="en-US" sz="1400" dirty="0">
                    <a:latin typeface="Futura Bk BT" panose="020B0502020204020303"/>
                  </a:endParaRPr>
                </a:p>
              </p:txBody>
            </p:sp>
            <p:sp>
              <p:nvSpPr>
                <p:cNvPr id="33" name="CasellaDiTesto 32">
                  <a:extLst>
                    <a:ext uri="{FF2B5EF4-FFF2-40B4-BE49-F238E27FC236}">
                      <a16:creationId xmlns:a16="http://schemas.microsoft.com/office/drawing/2014/main" id="{9702A2F6-6E50-0E63-7019-27EDC198ABCA}"/>
                    </a:ext>
                  </a:extLst>
                </p:cNvPr>
                <p:cNvSpPr txBox="1"/>
                <p:nvPr/>
              </p:nvSpPr>
              <p:spPr>
                <a:xfrm>
                  <a:off x="2322924" y="24421165"/>
                  <a:ext cx="985256" cy="307777"/>
                </a:xfrm>
                <a:prstGeom prst="rect">
                  <a:avLst/>
                </a:prstGeom>
                <a:noFill/>
              </p:spPr>
              <p:txBody>
                <a:bodyPr wrap="square" rtlCol="0">
                  <a:spAutoFit/>
                </a:bodyPr>
                <a:lstStyle/>
                <a:p>
                  <a:pPr algn="ctr"/>
                  <a:r>
                    <a:rPr lang="it-IT" sz="1400" dirty="0">
                      <a:latin typeface="Futura Bk BT" panose="020B0502020204020303"/>
                    </a:rPr>
                    <a:t>4</a:t>
                  </a:r>
                  <a:endParaRPr lang="en-US" sz="1400" dirty="0">
                    <a:latin typeface="Futura Bk BT" panose="020B0502020204020303"/>
                  </a:endParaRPr>
                </a:p>
              </p:txBody>
            </p:sp>
            <p:sp>
              <p:nvSpPr>
                <p:cNvPr id="34" name="CasellaDiTesto 33">
                  <a:extLst>
                    <a:ext uri="{FF2B5EF4-FFF2-40B4-BE49-F238E27FC236}">
                      <a16:creationId xmlns:a16="http://schemas.microsoft.com/office/drawing/2014/main" id="{39ED441D-1D25-2BD1-2AEB-0DEF1E33CBB7}"/>
                    </a:ext>
                  </a:extLst>
                </p:cNvPr>
                <p:cNvSpPr txBox="1"/>
                <p:nvPr/>
              </p:nvSpPr>
              <p:spPr>
                <a:xfrm>
                  <a:off x="5238546" y="24426490"/>
                  <a:ext cx="985256" cy="307777"/>
                </a:xfrm>
                <a:prstGeom prst="rect">
                  <a:avLst/>
                </a:prstGeom>
                <a:noFill/>
              </p:spPr>
              <p:txBody>
                <a:bodyPr wrap="square" rtlCol="0">
                  <a:spAutoFit/>
                </a:bodyPr>
                <a:lstStyle/>
                <a:p>
                  <a:pPr algn="ctr"/>
                  <a:r>
                    <a:rPr lang="it-IT" sz="1400" dirty="0">
                      <a:latin typeface="Futura Bk BT" panose="020B0502020204020303"/>
                    </a:rPr>
                    <a:t>5</a:t>
                  </a:r>
                  <a:endParaRPr lang="en-US" sz="1400" dirty="0">
                    <a:latin typeface="Futura Bk BT" panose="020B0502020204020303"/>
                  </a:endParaRPr>
                </a:p>
              </p:txBody>
            </p:sp>
            <p:pic>
              <p:nvPicPr>
                <p:cNvPr id="37" name="Immagine 36" descr="Immagine che contiene schermata, Policromia, testo, Elementi grafici&#10;&#10;Il contenuto generato dall'IA potrebbe non essere corretto.">
                  <a:extLst>
                    <a:ext uri="{FF2B5EF4-FFF2-40B4-BE49-F238E27FC236}">
                      <a16:creationId xmlns:a16="http://schemas.microsoft.com/office/drawing/2014/main" id="{91ACB0D7-46D5-5373-6FC2-556A90E9D992}"/>
                    </a:ext>
                  </a:extLst>
                </p:cNvPr>
                <p:cNvPicPr>
                  <a:picLocks noChangeAspect="1"/>
                </p:cNvPicPr>
                <p:nvPr/>
              </p:nvPicPr>
              <p:blipFill>
                <a:blip r:embed="rId24">
                  <a:extLst>
                    <a:ext uri="{28A0092B-C50C-407E-A947-70E740481C1C}">
                      <a14:useLocalDpi xmlns:a14="http://schemas.microsoft.com/office/drawing/2010/main" val="0"/>
                    </a:ext>
                  </a:extLst>
                </a:blip>
                <a:srcRect l="4381" t="93842" r="52501" b="3842"/>
                <a:stretch/>
              </p:blipFill>
              <p:spPr>
                <a:xfrm rot="10800000" flipH="1" flipV="1">
                  <a:off x="4217566" y="25694451"/>
                  <a:ext cx="2887311" cy="88991"/>
                </a:xfrm>
                <a:prstGeom prst="rect">
                  <a:avLst/>
                </a:prstGeom>
              </p:spPr>
            </p:pic>
            <p:pic>
              <p:nvPicPr>
                <p:cNvPr id="38" name="Immagine 37" descr="Immagine che contiene schermata, Policromia, testo, Elementi grafici&#10;&#10;Il contenuto generato dall'IA potrebbe non essere corretto.">
                  <a:extLst>
                    <a:ext uri="{FF2B5EF4-FFF2-40B4-BE49-F238E27FC236}">
                      <a16:creationId xmlns:a16="http://schemas.microsoft.com/office/drawing/2014/main" id="{8F1D8B5A-6B72-88A5-F3F8-000712D87F99}"/>
                    </a:ext>
                  </a:extLst>
                </p:cNvPr>
                <p:cNvPicPr>
                  <a:picLocks noChangeAspect="1"/>
                </p:cNvPicPr>
                <p:nvPr/>
              </p:nvPicPr>
              <p:blipFill>
                <a:blip r:embed="rId24">
                  <a:extLst>
                    <a:ext uri="{28A0092B-C50C-407E-A947-70E740481C1C}">
                      <a14:useLocalDpi xmlns:a14="http://schemas.microsoft.com/office/drawing/2010/main" val="0"/>
                    </a:ext>
                  </a:extLst>
                </a:blip>
                <a:srcRect l="4381" t="93842" r="52501" b="3842"/>
                <a:stretch/>
              </p:blipFill>
              <p:spPr>
                <a:xfrm rot="10800000" flipH="1" flipV="1">
                  <a:off x="1419876" y="25694451"/>
                  <a:ext cx="2887311" cy="88991"/>
                </a:xfrm>
                <a:prstGeom prst="rect">
                  <a:avLst/>
                </a:prstGeom>
              </p:spPr>
            </p:pic>
            <p:pic>
              <p:nvPicPr>
                <p:cNvPr id="39" name="Immagine 38" descr="Immagine che contiene schermata, Policromia, testo, Elementi grafici&#10;&#10;Il contenuto generato dall'IA potrebbe non essere corretto.">
                  <a:extLst>
                    <a:ext uri="{FF2B5EF4-FFF2-40B4-BE49-F238E27FC236}">
                      <a16:creationId xmlns:a16="http://schemas.microsoft.com/office/drawing/2014/main" id="{1099D33B-ADAA-AB8E-94B0-2DE9CF1F2B91}"/>
                    </a:ext>
                  </a:extLst>
                </p:cNvPr>
                <p:cNvPicPr>
                  <a:picLocks noChangeAspect="1"/>
                </p:cNvPicPr>
                <p:nvPr/>
              </p:nvPicPr>
              <p:blipFill>
                <a:blip r:embed="rId24">
                  <a:extLst>
                    <a:ext uri="{28A0092B-C50C-407E-A947-70E740481C1C}">
                      <a14:useLocalDpi xmlns:a14="http://schemas.microsoft.com/office/drawing/2010/main" val="0"/>
                    </a:ext>
                  </a:extLst>
                </a:blip>
                <a:srcRect l="4381" t="93842" r="52501" b="3842"/>
                <a:stretch/>
              </p:blipFill>
              <p:spPr>
                <a:xfrm rot="10800000" flipH="1" flipV="1">
                  <a:off x="1416120" y="24443656"/>
                  <a:ext cx="2887311" cy="88991"/>
                </a:xfrm>
                <a:prstGeom prst="rect">
                  <a:avLst/>
                </a:prstGeom>
              </p:spPr>
            </p:pic>
            <p:pic>
              <p:nvPicPr>
                <p:cNvPr id="42" name="Immagine 41" descr="Immagine che contiene schermata, Policromia, testo, Elementi grafici&#10;&#10;Il contenuto generato dall'IA potrebbe non essere corretto.">
                  <a:extLst>
                    <a:ext uri="{FF2B5EF4-FFF2-40B4-BE49-F238E27FC236}">
                      <a16:creationId xmlns:a16="http://schemas.microsoft.com/office/drawing/2014/main" id="{954E40B3-95D1-39C9-B502-225BBDD5C7B8}"/>
                    </a:ext>
                  </a:extLst>
                </p:cNvPr>
                <p:cNvPicPr>
                  <a:picLocks noChangeAspect="1"/>
                </p:cNvPicPr>
                <p:nvPr/>
              </p:nvPicPr>
              <p:blipFill>
                <a:blip r:embed="rId24">
                  <a:extLst>
                    <a:ext uri="{28A0092B-C50C-407E-A947-70E740481C1C}">
                      <a14:useLocalDpi xmlns:a14="http://schemas.microsoft.com/office/drawing/2010/main" val="0"/>
                    </a:ext>
                  </a:extLst>
                </a:blip>
                <a:srcRect l="4381" t="93842" r="52501" b="3842"/>
                <a:stretch/>
              </p:blipFill>
              <p:spPr>
                <a:xfrm rot="10800000" flipH="1" flipV="1">
                  <a:off x="4238708" y="24448595"/>
                  <a:ext cx="2887311" cy="88991"/>
                </a:xfrm>
                <a:prstGeom prst="rect">
                  <a:avLst/>
                </a:prstGeom>
              </p:spPr>
            </p:pic>
            <p:pic>
              <p:nvPicPr>
                <p:cNvPr id="44" name="Immagine 43" descr="Immagine che contiene schermata, Policromia, testo, Elementi grafici&#10;&#10;Il contenuto generato dall'IA potrebbe non essere corretto.">
                  <a:extLst>
                    <a:ext uri="{FF2B5EF4-FFF2-40B4-BE49-F238E27FC236}">
                      <a16:creationId xmlns:a16="http://schemas.microsoft.com/office/drawing/2014/main" id="{FB92C082-D141-FAAE-940F-D0E93B87415A}"/>
                    </a:ext>
                  </a:extLst>
                </p:cNvPr>
                <p:cNvPicPr>
                  <a:picLocks noChangeAspect="1"/>
                </p:cNvPicPr>
                <p:nvPr/>
              </p:nvPicPr>
              <p:blipFill>
                <a:blip r:embed="rId24">
                  <a:extLst>
                    <a:ext uri="{28A0092B-C50C-407E-A947-70E740481C1C}">
                      <a14:useLocalDpi xmlns:a14="http://schemas.microsoft.com/office/drawing/2010/main" val="0"/>
                    </a:ext>
                  </a:extLst>
                </a:blip>
                <a:srcRect l="4381" t="93842" r="52501" b="3842"/>
                <a:stretch/>
              </p:blipFill>
              <p:spPr>
                <a:xfrm rot="10800000" flipH="1" flipV="1">
                  <a:off x="7041429" y="24448397"/>
                  <a:ext cx="2887311" cy="88991"/>
                </a:xfrm>
                <a:prstGeom prst="rect">
                  <a:avLst/>
                </a:prstGeom>
              </p:spPr>
            </p:pic>
            <p:pic>
              <p:nvPicPr>
                <p:cNvPr id="48" name="Immagine 47" descr="Immagine che contiene schermata, Policromia, testo, Elementi grafici&#10;&#10;Il contenuto generato dall'IA potrebbe non essere corretto.">
                  <a:extLst>
                    <a:ext uri="{FF2B5EF4-FFF2-40B4-BE49-F238E27FC236}">
                      <a16:creationId xmlns:a16="http://schemas.microsoft.com/office/drawing/2014/main" id="{435EC68E-5137-F97F-DAC3-03FD19AD09BC}"/>
                    </a:ext>
                  </a:extLst>
                </p:cNvPr>
                <p:cNvPicPr>
                  <a:picLocks noChangeAspect="1"/>
                </p:cNvPicPr>
                <p:nvPr/>
              </p:nvPicPr>
              <p:blipFill>
                <a:blip r:embed="rId24">
                  <a:extLst>
                    <a:ext uri="{28A0092B-C50C-407E-A947-70E740481C1C}">
                      <a14:useLocalDpi xmlns:a14="http://schemas.microsoft.com/office/drawing/2010/main" val="0"/>
                    </a:ext>
                  </a:extLst>
                </a:blip>
                <a:srcRect t="67317" r="95412"/>
                <a:stretch/>
              </p:blipFill>
              <p:spPr>
                <a:xfrm>
                  <a:off x="1117029" y="23410686"/>
                  <a:ext cx="307256" cy="1255722"/>
                </a:xfrm>
                <a:prstGeom prst="rect">
                  <a:avLst/>
                </a:prstGeom>
              </p:spPr>
            </p:pic>
          </p:grpSp>
          <p:pic>
            <p:nvPicPr>
              <p:cNvPr id="319" name="Immagine 318" descr="Immagine che contiene schermata, Policromia, Elementi grafici, astronomia&#10;&#10;Il contenuto generato dall'IA potrebbe non essere corretto.">
                <a:extLst>
                  <a:ext uri="{FF2B5EF4-FFF2-40B4-BE49-F238E27FC236}">
                    <a16:creationId xmlns:a16="http://schemas.microsoft.com/office/drawing/2014/main" id="{B55B2CF7-8AA9-7177-8A05-F447E4787C45}"/>
                  </a:ext>
                </a:extLst>
              </p:cNvPr>
              <p:cNvPicPr>
                <a:picLocks noChangeAspect="1"/>
              </p:cNvPicPr>
              <p:nvPr/>
            </p:nvPicPr>
            <p:blipFill>
              <a:blip r:embed="rId25">
                <a:extLst>
                  <a:ext uri="{28A0092B-C50C-407E-A947-70E740481C1C}">
                    <a14:useLocalDpi xmlns:a14="http://schemas.microsoft.com/office/drawing/2010/main" val="0"/>
                  </a:ext>
                </a:extLst>
              </a:blip>
              <a:srcRect t="6920" r="11140" b="65601"/>
              <a:stretch/>
            </p:blipFill>
            <p:spPr>
              <a:xfrm>
                <a:off x="440530" y="25615140"/>
                <a:ext cx="6399178" cy="1135419"/>
              </a:xfrm>
              <a:prstGeom prst="rect">
                <a:avLst/>
              </a:prstGeom>
            </p:spPr>
          </p:pic>
          <p:pic>
            <p:nvPicPr>
              <p:cNvPr id="320" name="Immagine 319" descr="Immagine che contiene schermata, Policromia, Elementi grafici, astronomia&#10;&#10;Il contenuto generato dall'IA potrebbe non essere corretto.">
                <a:extLst>
                  <a:ext uri="{FF2B5EF4-FFF2-40B4-BE49-F238E27FC236}">
                    <a16:creationId xmlns:a16="http://schemas.microsoft.com/office/drawing/2014/main" id="{35A73AE9-851D-098A-A4D0-D87BCB4EA5B5}"/>
                  </a:ext>
                </a:extLst>
              </p:cNvPr>
              <p:cNvPicPr>
                <a:picLocks noChangeAspect="1"/>
              </p:cNvPicPr>
              <p:nvPr/>
            </p:nvPicPr>
            <p:blipFill>
              <a:blip r:embed="rId25">
                <a:extLst>
                  <a:ext uri="{28A0092B-C50C-407E-A947-70E740481C1C}">
                    <a14:useLocalDpi xmlns:a14="http://schemas.microsoft.com/office/drawing/2010/main" val="0"/>
                  </a:ext>
                </a:extLst>
              </a:blip>
              <a:srcRect l="5032" t="37167" r="54434" b="34627"/>
              <a:stretch/>
            </p:blipFill>
            <p:spPr>
              <a:xfrm>
                <a:off x="6875988" y="25639058"/>
                <a:ext cx="2919016" cy="1165436"/>
              </a:xfrm>
              <a:prstGeom prst="rect">
                <a:avLst/>
              </a:prstGeom>
            </p:spPr>
          </p:pic>
          <p:pic>
            <p:nvPicPr>
              <p:cNvPr id="321" name="Immagine 320" descr="Immagine che contiene schermata, Policromia, Elementi grafici, astronomia&#10;&#10;Il contenuto generato dall'IA potrebbe non essere corretto.">
                <a:extLst>
                  <a:ext uri="{FF2B5EF4-FFF2-40B4-BE49-F238E27FC236}">
                    <a16:creationId xmlns:a16="http://schemas.microsoft.com/office/drawing/2014/main" id="{E9599D37-3176-0412-3C1A-68EA74BE34D4}"/>
                  </a:ext>
                </a:extLst>
              </p:cNvPr>
              <p:cNvPicPr>
                <a:picLocks noChangeAspect="1"/>
              </p:cNvPicPr>
              <p:nvPr/>
            </p:nvPicPr>
            <p:blipFill>
              <a:blip r:embed="rId25">
                <a:extLst>
                  <a:ext uri="{28A0092B-C50C-407E-A947-70E740481C1C}">
                    <a14:useLocalDpi xmlns:a14="http://schemas.microsoft.com/office/drawing/2010/main" val="0"/>
                  </a:ext>
                </a:extLst>
              </a:blip>
              <a:srcRect l="46990" t="37065" r="9991" b="31247"/>
              <a:stretch/>
            </p:blipFill>
            <p:spPr>
              <a:xfrm>
                <a:off x="785420" y="26999043"/>
                <a:ext cx="3097985" cy="1309348"/>
              </a:xfrm>
              <a:prstGeom prst="rect">
                <a:avLst/>
              </a:prstGeom>
            </p:spPr>
          </p:pic>
          <p:pic>
            <p:nvPicPr>
              <p:cNvPr id="322" name="Immagine 321" descr="Immagine che contiene schermata, Policromia, Elementi grafici, astronomia&#10;&#10;Il contenuto generato dall'IA potrebbe non essere corretto.">
                <a:extLst>
                  <a:ext uri="{FF2B5EF4-FFF2-40B4-BE49-F238E27FC236}">
                    <a16:creationId xmlns:a16="http://schemas.microsoft.com/office/drawing/2014/main" id="{95B097F5-28E7-1C10-0DED-971C2BDC4624}"/>
                  </a:ext>
                </a:extLst>
              </p:cNvPr>
              <p:cNvPicPr>
                <a:picLocks noChangeAspect="1"/>
              </p:cNvPicPr>
              <p:nvPr/>
            </p:nvPicPr>
            <p:blipFill>
              <a:blip r:embed="rId25">
                <a:extLst>
                  <a:ext uri="{28A0092B-C50C-407E-A947-70E740481C1C}">
                    <a14:useLocalDpi xmlns:a14="http://schemas.microsoft.com/office/drawing/2010/main" val="0"/>
                  </a:ext>
                </a:extLst>
              </a:blip>
              <a:srcRect l="5289" t="66966" r="51692" b="3266"/>
              <a:stretch/>
            </p:blipFill>
            <p:spPr>
              <a:xfrm>
                <a:off x="3862582" y="27000854"/>
                <a:ext cx="3097985" cy="1229967"/>
              </a:xfrm>
              <a:prstGeom prst="rect">
                <a:avLst/>
              </a:prstGeom>
            </p:spPr>
          </p:pic>
          <p:pic>
            <p:nvPicPr>
              <p:cNvPr id="323" name="Immagine 322" descr="Immagine che contiene schermata, Policromia, Elementi grafici, astronomia&#10;&#10;Il contenuto generato dall'IA potrebbe non essere corretto.">
                <a:extLst>
                  <a:ext uri="{FF2B5EF4-FFF2-40B4-BE49-F238E27FC236}">
                    <a16:creationId xmlns:a16="http://schemas.microsoft.com/office/drawing/2014/main" id="{FB00AAF3-6B6F-BD91-649B-022F38B3099E}"/>
                  </a:ext>
                </a:extLst>
              </p:cNvPr>
              <p:cNvPicPr>
                <a:picLocks noChangeAspect="1"/>
              </p:cNvPicPr>
              <p:nvPr/>
            </p:nvPicPr>
            <p:blipFill>
              <a:blip r:embed="rId25">
                <a:extLst>
                  <a:ext uri="{28A0092B-C50C-407E-A947-70E740481C1C}">
                    <a14:useLocalDpi xmlns:a14="http://schemas.microsoft.com/office/drawing/2010/main" val="0"/>
                  </a:ext>
                </a:extLst>
              </a:blip>
              <a:srcRect l="5289" t="93328" r="51692" b="3266"/>
              <a:stretch/>
            </p:blipFill>
            <p:spPr>
              <a:xfrm>
                <a:off x="3833630" y="26718983"/>
                <a:ext cx="3097985" cy="140738"/>
              </a:xfrm>
              <a:prstGeom prst="rect">
                <a:avLst/>
              </a:prstGeom>
            </p:spPr>
          </p:pic>
          <p:pic>
            <p:nvPicPr>
              <p:cNvPr id="324" name="Immagine 323" descr="Immagine che contiene schermata, Policromia, Elementi grafici, astronomia&#10;&#10;Il contenuto generato dall'IA potrebbe non essere corretto.">
                <a:extLst>
                  <a:ext uri="{FF2B5EF4-FFF2-40B4-BE49-F238E27FC236}">
                    <a16:creationId xmlns:a16="http://schemas.microsoft.com/office/drawing/2014/main" id="{FAEB5BE6-38CD-954E-ACE3-74235BB1BC99}"/>
                  </a:ext>
                </a:extLst>
              </p:cNvPr>
              <p:cNvPicPr>
                <a:picLocks noChangeAspect="1"/>
              </p:cNvPicPr>
              <p:nvPr/>
            </p:nvPicPr>
            <p:blipFill>
              <a:blip r:embed="rId25">
                <a:extLst>
                  <a:ext uri="{28A0092B-C50C-407E-A947-70E740481C1C}">
                    <a14:useLocalDpi xmlns:a14="http://schemas.microsoft.com/office/drawing/2010/main" val="0"/>
                  </a:ext>
                </a:extLst>
              </a:blip>
              <a:srcRect l="5289" t="93328" r="51692" b="3266"/>
              <a:stretch/>
            </p:blipFill>
            <p:spPr>
              <a:xfrm>
                <a:off x="814379" y="26718983"/>
                <a:ext cx="3097985" cy="140738"/>
              </a:xfrm>
              <a:prstGeom prst="rect">
                <a:avLst/>
              </a:prstGeom>
            </p:spPr>
          </p:pic>
          <p:sp>
            <p:nvSpPr>
              <p:cNvPr id="325" name="CasellaDiTesto 324">
                <a:extLst>
                  <a:ext uri="{FF2B5EF4-FFF2-40B4-BE49-F238E27FC236}">
                    <a16:creationId xmlns:a16="http://schemas.microsoft.com/office/drawing/2014/main" id="{3A3820A5-AC89-FD46-EBB4-E3C498FF6AEB}"/>
                  </a:ext>
                </a:extLst>
              </p:cNvPr>
              <p:cNvSpPr txBox="1"/>
              <p:nvPr/>
            </p:nvSpPr>
            <p:spPr>
              <a:xfrm>
                <a:off x="1715445" y="26788016"/>
                <a:ext cx="1056743" cy="331661"/>
              </a:xfrm>
              <a:prstGeom prst="rect">
                <a:avLst/>
              </a:prstGeom>
              <a:noFill/>
            </p:spPr>
            <p:txBody>
              <a:bodyPr wrap="square" rtlCol="0">
                <a:spAutoFit/>
              </a:bodyPr>
              <a:lstStyle/>
              <a:p>
                <a:pPr algn="ctr"/>
                <a:r>
                  <a:rPr lang="it-IT" sz="1400" dirty="0">
                    <a:latin typeface="Futura Bk BT" panose="020B0502020204020303"/>
                  </a:rPr>
                  <a:t>4</a:t>
                </a:r>
                <a:endParaRPr lang="en-US" sz="1400" dirty="0">
                  <a:latin typeface="Futura Bk BT" panose="020B0502020204020303"/>
                </a:endParaRPr>
              </a:p>
            </p:txBody>
          </p:sp>
          <p:sp>
            <p:nvSpPr>
              <p:cNvPr id="326" name="CasellaDiTesto 325">
                <a:extLst>
                  <a:ext uri="{FF2B5EF4-FFF2-40B4-BE49-F238E27FC236}">
                    <a16:creationId xmlns:a16="http://schemas.microsoft.com/office/drawing/2014/main" id="{6B812C8F-DE3B-672F-4E38-40FC158D64D8}"/>
                  </a:ext>
                </a:extLst>
              </p:cNvPr>
              <p:cNvSpPr txBox="1"/>
              <p:nvPr/>
            </p:nvSpPr>
            <p:spPr>
              <a:xfrm>
                <a:off x="4925436" y="26762461"/>
                <a:ext cx="1056743" cy="331661"/>
              </a:xfrm>
              <a:prstGeom prst="rect">
                <a:avLst/>
              </a:prstGeom>
              <a:noFill/>
            </p:spPr>
            <p:txBody>
              <a:bodyPr wrap="square" rtlCol="0">
                <a:spAutoFit/>
              </a:bodyPr>
              <a:lstStyle/>
              <a:p>
                <a:pPr algn="ctr"/>
                <a:r>
                  <a:rPr lang="it-IT" sz="1400" dirty="0">
                    <a:latin typeface="Futura Bk BT" panose="020B0502020204020303"/>
                  </a:rPr>
                  <a:t>5</a:t>
                </a:r>
                <a:endParaRPr lang="en-US" sz="1400" dirty="0">
                  <a:latin typeface="Futura Bk BT" panose="020B0502020204020303"/>
                </a:endParaRPr>
              </a:p>
            </p:txBody>
          </p:sp>
          <p:sp>
            <p:nvSpPr>
              <p:cNvPr id="327" name="CasellaDiTesto 326">
                <a:extLst>
                  <a:ext uri="{FF2B5EF4-FFF2-40B4-BE49-F238E27FC236}">
                    <a16:creationId xmlns:a16="http://schemas.microsoft.com/office/drawing/2014/main" id="{C341F25F-DE96-443C-0BA5-781342704A6E}"/>
                  </a:ext>
                </a:extLst>
              </p:cNvPr>
              <p:cNvSpPr txBox="1"/>
              <p:nvPr/>
            </p:nvSpPr>
            <p:spPr>
              <a:xfrm>
                <a:off x="1732923" y="25382823"/>
                <a:ext cx="1056743" cy="331661"/>
              </a:xfrm>
              <a:prstGeom prst="rect">
                <a:avLst/>
              </a:prstGeom>
              <a:noFill/>
            </p:spPr>
            <p:txBody>
              <a:bodyPr wrap="square" rtlCol="0">
                <a:spAutoFit/>
              </a:bodyPr>
              <a:lstStyle/>
              <a:p>
                <a:pPr algn="ctr"/>
                <a:r>
                  <a:rPr lang="it-IT" sz="1400" dirty="0">
                    <a:latin typeface="Futura Bk BT" panose="020B0502020204020303"/>
                  </a:rPr>
                  <a:t>1</a:t>
                </a:r>
                <a:endParaRPr lang="en-US" sz="1400" dirty="0">
                  <a:latin typeface="Futura Bk BT" panose="020B0502020204020303"/>
                </a:endParaRPr>
              </a:p>
            </p:txBody>
          </p:sp>
          <p:sp>
            <p:nvSpPr>
              <p:cNvPr id="328" name="CasellaDiTesto 327">
                <a:extLst>
                  <a:ext uri="{FF2B5EF4-FFF2-40B4-BE49-F238E27FC236}">
                    <a16:creationId xmlns:a16="http://schemas.microsoft.com/office/drawing/2014/main" id="{0DC4D287-40CD-DD83-81C4-66C838C1F944}"/>
                  </a:ext>
                </a:extLst>
              </p:cNvPr>
              <p:cNvSpPr txBox="1"/>
              <p:nvPr/>
            </p:nvSpPr>
            <p:spPr>
              <a:xfrm>
                <a:off x="4920758" y="25386395"/>
                <a:ext cx="1056743" cy="331661"/>
              </a:xfrm>
              <a:prstGeom prst="rect">
                <a:avLst/>
              </a:prstGeom>
              <a:noFill/>
            </p:spPr>
            <p:txBody>
              <a:bodyPr wrap="square" rtlCol="0">
                <a:spAutoFit/>
              </a:bodyPr>
              <a:lstStyle/>
              <a:p>
                <a:pPr algn="ctr"/>
                <a:r>
                  <a:rPr lang="it-IT" sz="1400" dirty="0">
                    <a:latin typeface="Futura Bk BT" panose="020B0502020204020303"/>
                  </a:rPr>
                  <a:t>2</a:t>
                </a:r>
                <a:endParaRPr lang="en-US" sz="1400" dirty="0">
                  <a:latin typeface="Futura Bk BT" panose="020B0502020204020303"/>
                </a:endParaRPr>
              </a:p>
            </p:txBody>
          </p:sp>
          <p:sp>
            <p:nvSpPr>
              <p:cNvPr id="329" name="CasellaDiTesto 328">
                <a:extLst>
                  <a:ext uri="{FF2B5EF4-FFF2-40B4-BE49-F238E27FC236}">
                    <a16:creationId xmlns:a16="http://schemas.microsoft.com/office/drawing/2014/main" id="{8CD24404-3659-4B1D-987A-BA00266380FB}"/>
                  </a:ext>
                </a:extLst>
              </p:cNvPr>
              <p:cNvSpPr txBox="1"/>
              <p:nvPr/>
            </p:nvSpPr>
            <p:spPr>
              <a:xfrm>
                <a:off x="7994102" y="25382015"/>
                <a:ext cx="1056743" cy="331661"/>
              </a:xfrm>
              <a:prstGeom prst="rect">
                <a:avLst/>
              </a:prstGeom>
              <a:noFill/>
            </p:spPr>
            <p:txBody>
              <a:bodyPr wrap="square" rtlCol="0">
                <a:spAutoFit/>
              </a:bodyPr>
              <a:lstStyle/>
              <a:p>
                <a:pPr algn="ctr"/>
                <a:r>
                  <a:rPr lang="it-IT" sz="1400" dirty="0">
                    <a:latin typeface="Futura Bk BT" panose="020B0502020204020303"/>
                  </a:rPr>
                  <a:t>3</a:t>
                </a:r>
                <a:endParaRPr lang="en-US" sz="1400" dirty="0">
                  <a:latin typeface="Futura Bk BT" panose="020B0502020204020303"/>
                </a:endParaRPr>
              </a:p>
            </p:txBody>
          </p:sp>
          <p:pic>
            <p:nvPicPr>
              <p:cNvPr id="330" name="Immagine 329" descr="Immagine che contiene schermata, Policromia, Elementi grafici, astronomia&#10;&#10;Il contenuto generato dall'IA potrebbe non essere corretto.">
                <a:extLst>
                  <a:ext uri="{FF2B5EF4-FFF2-40B4-BE49-F238E27FC236}">
                    <a16:creationId xmlns:a16="http://schemas.microsoft.com/office/drawing/2014/main" id="{06F414A2-7307-95DB-DDCD-F51370A0D197}"/>
                  </a:ext>
                </a:extLst>
              </p:cNvPr>
              <p:cNvPicPr>
                <a:picLocks noChangeAspect="1"/>
              </p:cNvPicPr>
              <p:nvPr/>
            </p:nvPicPr>
            <p:blipFill>
              <a:blip r:embed="rId25">
                <a:extLst>
                  <a:ext uri="{28A0092B-C50C-407E-A947-70E740481C1C}">
                    <a14:useLocalDpi xmlns:a14="http://schemas.microsoft.com/office/drawing/2010/main" val="0"/>
                  </a:ext>
                </a:extLst>
              </a:blip>
              <a:srcRect l="89155" t="33954" r="375" b="35731"/>
              <a:stretch/>
            </p:blipFill>
            <p:spPr>
              <a:xfrm>
                <a:off x="6986308" y="26922348"/>
                <a:ext cx="753997" cy="1252571"/>
              </a:xfrm>
              <a:prstGeom prst="rect">
                <a:avLst/>
              </a:prstGeom>
            </p:spPr>
          </p:pic>
          <p:pic>
            <p:nvPicPr>
              <p:cNvPr id="331" name="Immagine 330" descr="Immagine che contiene schermata, Policromia, Elementi grafici, astronomia&#10;&#10;Il contenuto generato dall'IA potrebbe non essere corretto.">
                <a:extLst>
                  <a:ext uri="{FF2B5EF4-FFF2-40B4-BE49-F238E27FC236}">
                    <a16:creationId xmlns:a16="http://schemas.microsoft.com/office/drawing/2014/main" id="{CBDC85D4-2D45-6843-53A5-82B3DF9D5333}"/>
                  </a:ext>
                </a:extLst>
              </p:cNvPr>
              <p:cNvPicPr>
                <a:picLocks noChangeAspect="1"/>
              </p:cNvPicPr>
              <p:nvPr/>
            </p:nvPicPr>
            <p:blipFill>
              <a:blip r:embed="rId25">
                <a:extLst>
                  <a:ext uri="{28A0092B-C50C-407E-A947-70E740481C1C}">
                    <a14:useLocalDpi xmlns:a14="http://schemas.microsoft.com/office/drawing/2010/main" val="0"/>
                  </a:ext>
                </a:extLst>
              </a:blip>
              <a:srcRect l="5289" t="93328" r="51692" b="3266"/>
              <a:stretch/>
            </p:blipFill>
            <p:spPr>
              <a:xfrm>
                <a:off x="6901152" y="26713307"/>
                <a:ext cx="3097985" cy="140738"/>
              </a:xfrm>
              <a:prstGeom prst="rect">
                <a:avLst/>
              </a:prstGeom>
            </p:spPr>
          </p:pic>
        </p:grpSp>
        <p:pic>
          <p:nvPicPr>
            <p:cNvPr id="333" name="Immagine 332" descr="Immagine che contiene schermata, Policromia, Elementi grafici, astronomia&#10;&#10;Il contenuto generato dall'IA potrebbe non essere corretto.">
              <a:extLst>
                <a:ext uri="{FF2B5EF4-FFF2-40B4-BE49-F238E27FC236}">
                  <a16:creationId xmlns:a16="http://schemas.microsoft.com/office/drawing/2014/main" id="{DA95E631-6700-24F5-69C9-24473A6594F5}"/>
                </a:ext>
              </a:extLst>
            </p:cNvPr>
            <p:cNvPicPr>
              <a:picLocks noChangeAspect="1"/>
            </p:cNvPicPr>
            <p:nvPr/>
          </p:nvPicPr>
          <p:blipFill>
            <a:blip r:embed="rId25">
              <a:extLst>
                <a:ext uri="{28A0092B-C50C-407E-A947-70E740481C1C}">
                  <a14:useLocalDpi xmlns:a14="http://schemas.microsoft.com/office/drawing/2010/main" val="0"/>
                </a:ext>
              </a:extLst>
            </a:blip>
            <a:srcRect l="1" t="6920" r="94739" b="65601"/>
            <a:stretch/>
          </p:blipFill>
          <p:spPr>
            <a:xfrm>
              <a:off x="450259" y="27131304"/>
              <a:ext cx="378820" cy="1135419"/>
            </a:xfrm>
            <a:prstGeom prst="rect">
              <a:avLst/>
            </a:prstGeom>
          </p:spPr>
        </p:pic>
        <p:sp>
          <p:nvSpPr>
            <p:cNvPr id="334" name="CasellaDiTesto 333">
              <a:extLst>
                <a:ext uri="{FF2B5EF4-FFF2-40B4-BE49-F238E27FC236}">
                  <a16:creationId xmlns:a16="http://schemas.microsoft.com/office/drawing/2014/main" id="{4AC065E5-D0CD-66A6-11EA-26D37EA103F4}"/>
                </a:ext>
              </a:extLst>
            </p:cNvPr>
            <p:cNvSpPr txBox="1"/>
            <p:nvPr/>
          </p:nvSpPr>
          <p:spPr>
            <a:xfrm>
              <a:off x="4997114" y="28437049"/>
              <a:ext cx="1056743" cy="338554"/>
            </a:xfrm>
            <a:prstGeom prst="rect">
              <a:avLst/>
            </a:prstGeom>
            <a:noFill/>
          </p:spPr>
          <p:txBody>
            <a:bodyPr wrap="square" rtlCol="0">
              <a:spAutoFit/>
            </a:bodyPr>
            <a:lstStyle/>
            <a:p>
              <a:pPr algn="ctr"/>
              <a:r>
                <a:rPr lang="it-IT" sz="1600" b="1" dirty="0">
                  <a:latin typeface="Futura Bk BT" panose="020B0502020204020303"/>
                </a:rPr>
                <a:t>x</a:t>
              </a:r>
              <a:endParaRPr lang="en-US" sz="1600" b="1" dirty="0">
                <a:latin typeface="Futura Bk BT" panose="020B0502020204020303"/>
              </a:endParaRPr>
            </a:p>
          </p:txBody>
        </p:sp>
        <p:cxnSp>
          <p:nvCxnSpPr>
            <p:cNvPr id="336" name="Connettore 2 335">
              <a:extLst>
                <a:ext uri="{FF2B5EF4-FFF2-40B4-BE49-F238E27FC236}">
                  <a16:creationId xmlns:a16="http://schemas.microsoft.com/office/drawing/2014/main" id="{94C084A5-1E84-06E9-FF9A-2B1B18F58ADC}"/>
                </a:ext>
              </a:extLst>
            </p:cNvPr>
            <p:cNvCxnSpPr>
              <a:cxnSpLocks/>
            </p:cNvCxnSpPr>
            <p:nvPr/>
          </p:nvCxnSpPr>
          <p:spPr>
            <a:xfrm flipV="1">
              <a:off x="503842" y="28449808"/>
              <a:ext cx="9474799" cy="93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8" name="Connettore 2 337">
              <a:extLst>
                <a:ext uri="{FF2B5EF4-FFF2-40B4-BE49-F238E27FC236}">
                  <a16:creationId xmlns:a16="http://schemas.microsoft.com/office/drawing/2014/main" id="{31F6F802-57A8-2713-D57D-B95A742B1A77}"/>
                </a:ext>
              </a:extLst>
            </p:cNvPr>
            <p:cNvCxnSpPr>
              <a:cxnSpLocks/>
            </p:cNvCxnSpPr>
            <p:nvPr/>
          </p:nvCxnSpPr>
          <p:spPr>
            <a:xfrm flipV="1">
              <a:off x="511024" y="22750823"/>
              <a:ext cx="20952" cy="5703519"/>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341" name="CasellaDiTesto 340">
              <a:extLst>
                <a:ext uri="{FF2B5EF4-FFF2-40B4-BE49-F238E27FC236}">
                  <a16:creationId xmlns:a16="http://schemas.microsoft.com/office/drawing/2014/main" id="{3390A7A8-2829-A6CF-9BD9-B936374E649A}"/>
                </a:ext>
              </a:extLst>
            </p:cNvPr>
            <p:cNvSpPr txBox="1"/>
            <p:nvPr/>
          </p:nvSpPr>
          <p:spPr>
            <a:xfrm rot="16200000">
              <a:off x="-185020" y="25358692"/>
              <a:ext cx="1056743" cy="338554"/>
            </a:xfrm>
            <a:prstGeom prst="rect">
              <a:avLst/>
            </a:prstGeom>
            <a:noFill/>
          </p:spPr>
          <p:txBody>
            <a:bodyPr wrap="square" rtlCol="0">
              <a:spAutoFit/>
            </a:bodyPr>
            <a:lstStyle/>
            <a:p>
              <a:pPr algn="ctr"/>
              <a:r>
                <a:rPr lang="it-IT" sz="1600" b="1" dirty="0">
                  <a:latin typeface="Futura Bk BT" panose="020B0502020204020303"/>
                </a:rPr>
                <a:t>y</a:t>
              </a:r>
              <a:endParaRPr lang="en-US" sz="1600" b="1" dirty="0">
                <a:latin typeface="Futura Bk BT" panose="020B0502020204020303"/>
              </a:endParaRPr>
            </a:p>
          </p:txBody>
        </p:sp>
      </p:grpSp>
      <p:pic>
        <p:nvPicPr>
          <p:cNvPr id="345" name="Immagine 344" descr="Immagine che contiene schermata, quadrato, Rettangolo, pixel&#10;&#10;Il contenuto generato dall'IA potrebbe non essere corretto.">
            <a:extLst>
              <a:ext uri="{FF2B5EF4-FFF2-40B4-BE49-F238E27FC236}">
                <a16:creationId xmlns:a16="http://schemas.microsoft.com/office/drawing/2014/main" id="{8059D8F8-53BC-24DA-C5DF-ADF5DAF8C61A}"/>
              </a:ext>
            </a:extLst>
          </p:cNvPr>
          <p:cNvPicPr>
            <a:picLocks noChangeAspect="1"/>
          </p:cNvPicPr>
          <p:nvPr/>
        </p:nvPicPr>
        <p:blipFill>
          <a:blip r:embed="rId18">
            <a:extLst>
              <a:ext uri="{28A0092B-C50C-407E-A947-70E740481C1C}">
                <a14:useLocalDpi xmlns:a14="http://schemas.microsoft.com/office/drawing/2010/main" val="0"/>
              </a:ext>
            </a:extLst>
          </a:blip>
          <a:srcRect l="87430" b="11454"/>
          <a:stretch/>
        </p:blipFill>
        <p:spPr>
          <a:xfrm>
            <a:off x="4629834" y="17411592"/>
            <a:ext cx="595307" cy="2427761"/>
          </a:xfrm>
          <a:prstGeom prst="rect">
            <a:avLst/>
          </a:prstGeom>
        </p:spPr>
      </p:pic>
      <p:grpSp>
        <p:nvGrpSpPr>
          <p:cNvPr id="361" name="Gruppo 360">
            <a:extLst>
              <a:ext uri="{FF2B5EF4-FFF2-40B4-BE49-F238E27FC236}">
                <a16:creationId xmlns:a16="http://schemas.microsoft.com/office/drawing/2014/main" id="{00CC901D-77EA-5877-5038-89E1C6A51BB9}"/>
              </a:ext>
            </a:extLst>
          </p:cNvPr>
          <p:cNvGrpSpPr/>
          <p:nvPr/>
        </p:nvGrpSpPr>
        <p:grpSpPr>
          <a:xfrm>
            <a:off x="5034958" y="17415698"/>
            <a:ext cx="4866535" cy="2935675"/>
            <a:chOff x="4903993" y="17272837"/>
            <a:chExt cx="4987779" cy="3002526"/>
          </a:xfrm>
        </p:grpSpPr>
        <p:grpSp>
          <p:nvGrpSpPr>
            <p:cNvPr id="354" name="Gruppo 353">
              <a:extLst>
                <a:ext uri="{FF2B5EF4-FFF2-40B4-BE49-F238E27FC236}">
                  <a16:creationId xmlns:a16="http://schemas.microsoft.com/office/drawing/2014/main" id="{C5943125-C3A7-263D-C809-E278F64BEE6F}"/>
                </a:ext>
              </a:extLst>
            </p:cNvPr>
            <p:cNvGrpSpPr/>
            <p:nvPr/>
          </p:nvGrpSpPr>
          <p:grpSpPr>
            <a:xfrm>
              <a:off x="4903993" y="17272837"/>
              <a:ext cx="4987779" cy="2755364"/>
              <a:chOff x="4903993" y="17272837"/>
              <a:chExt cx="4987779" cy="2755364"/>
            </a:xfrm>
          </p:grpSpPr>
          <p:pic>
            <p:nvPicPr>
              <p:cNvPr id="344" name="Immagine 343" descr="Immagine che contiene schermata, quadrato, Rettangolo, pixel&#10;&#10;Il contenuto generato dall'IA potrebbe non essere corretto.">
                <a:extLst>
                  <a:ext uri="{FF2B5EF4-FFF2-40B4-BE49-F238E27FC236}">
                    <a16:creationId xmlns:a16="http://schemas.microsoft.com/office/drawing/2014/main" id="{C19981B3-3286-5F26-3F91-A6796312341F}"/>
                  </a:ext>
                </a:extLst>
              </p:cNvPr>
              <p:cNvPicPr>
                <a:picLocks noChangeAspect="1"/>
              </p:cNvPicPr>
              <p:nvPr/>
            </p:nvPicPr>
            <p:blipFill>
              <a:blip r:embed="rId18">
                <a:extLst>
                  <a:ext uri="{28A0092B-C50C-407E-A947-70E740481C1C}">
                    <a14:useLocalDpi xmlns:a14="http://schemas.microsoft.com/office/drawing/2010/main" val="0"/>
                  </a:ext>
                </a:extLst>
              </a:blip>
              <a:srcRect l="5540" r="13257" b="11930"/>
              <a:stretch/>
            </p:blipFill>
            <p:spPr>
              <a:xfrm>
                <a:off x="5502380" y="17381275"/>
                <a:ext cx="3899538" cy="2426666"/>
              </a:xfrm>
              <a:prstGeom prst="rect">
                <a:avLst/>
              </a:prstGeom>
            </p:spPr>
          </p:pic>
          <p:pic>
            <p:nvPicPr>
              <p:cNvPr id="346" name="Immagine 345" descr="Immagine che contiene schermata, quadrato, Rettangolo, pixel&#10;&#10;Il contenuto generato dall'IA potrebbe non essere corretto.">
                <a:extLst>
                  <a:ext uri="{FF2B5EF4-FFF2-40B4-BE49-F238E27FC236}">
                    <a16:creationId xmlns:a16="http://schemas.microsoft.com/office/drawing/2014/main" id="{AEF072DE-F738-2B1B-190B-DBE6E84FFA7B}"/>
                  </a:ext>
                </a:extLst>
              </p:cNvPr>
              <p:cNvPicPr>
                <a:picLocks noChangeAspect="1"/>
              </p:cNvPicPr>
              <p:nvPr/>
            </p:nvPicPr>
            <p:blipFill>
              <a:blip r:embed="rId18">
                <a:extLst>
                  <a:ext uri="{28A0092B-C50C-407E-A947-70E740481C1C}">
                    <a14:useLocalDpi xmlns:a14="http://schemas.microsoft.com/office/drawing/2010/main" val="0"/>
                  </a:ext>
                </a:extLst>
              </a:blip>
              <a:srcRect l="88052"/>
              <a:stretch/>
            </p:blipFill>
            <p:spPr>
              <a:xfrm>
                <a:off x="9317991" y="17272837"/>
                <a:ext cx="573781" cy="2755364"/>
              </a:xfrm>
              <a:prstGeom prst="rect">
                <a:avLst/>
              </a:prstGeom>
            </p:spPr>
          </p:pic>
          <p:sp>
            <p:nvSpPr>
              <p:cNvPr id="347" name="CasellaDiTesto 346">
                <a:extLst>
                  <a:ext uri="{FF2B5EF4-FFF2-40B4-BE49-F238E27FC236}">
                    <a16:creationId xmlns:a16="http://schemas.microsoft.com/office/drawing/2014/main" id="{3B2530D5-0925-CF45-5BEC-ED54D1721B31}"/>
                  </a:ext>
                </a:extLst>
              </p:cNvPr>
              <p:cNvSpPr txBox="1"/>
              <p:nvPr/>
            </p:nvSpPr>
            <p:spPr>
              <a:xfrm>
                <a:off x="4973819" y="19594428"/>
                <a:ext cx="947212" cy="278345"/>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348" name="CasellaDiTesto 347">
                <a:extLst>
                  <a:ext uri="{FF2B5EF4-FFF2-40B4-BE49-F238E27FC236}">
                    <a16:creationId xmlns:a16="http://schemas.microsoft.com/office/drawing/2014/main" id="{0280C4D9-167F-9A2D-B404-F66D73DC02AF}"/>
                  </a:ext>
                </a:extLst>
              </p:cNvPr>
              <p:cNvSpPr txBox="1"/>
              <p:nvPr/>
            </p:nvSpPr>
            <p:spPr>
              <a:xfrm>
                <a:off x="4919315" y="19131513"/>
                <a:ext cx="947212" cy="278345"/>
              </a:xfrm>
              <a:prstGeom prst="rect">
                <a:avLst/>
              </a:prstGeom>
              <a:noFill/>
            </p:spPr>
            <p:txBody>
              <a:bodyPr wrap="square" rtlCol="0">
                <a:spAutoFit/>
              </a:bodyPr>
              <a:lstStyle/>
              <a:p>
                <a:pPr algn="ctr"/>
                <a:r>
                  <a:rPr lang="it-IT" sz="1400" dirty="0">
                    <a:latin typeface="Futura Bk BT" panose="020B0502020204020303"/>
                  </a:rPr>
                  <a:t>10</a:t>
                </a:r>
                <a:endParaRPr lang="en-US" sz="1400" dirty="0">
                  <a:latin typeface="Futura Bk BT" panose="020B0502020204020303"/>
                </a:endParaRPr>
              </a:p>
            </p:txBody>
          </p:sp>
          <p:sp>
            <p:nvSpPr>
              <p:cNvPr id="349" name="CasellaDiTesto 348">
                <a:extLst>
                  <a:ext uri="{FF2B5EF4-FFF2-40B4-BE49-F238E27FC236}">
                    <a16:creationId xmlns:a16="http://schemas.microsoft.com/office/drawing/2014/main" id="{61DE9533-606B-9489-C683-F4300D85F723}"/>
                  </a:ext>
                </a:extLst>
              </p:cNvPr>
              <p:cNvSpPr txBox="1"/>
              <p:nvPr/>
            </p:nvSpPr>
            <p:spPr>
              <a:xfrm>
                <a:off x="4931043" y="18693009"/>
                <a:ext cx="947212" cy="278345"/>
              </a:xfrm>
              <a:prstGeom prst="rect">
                <a:avLst/>
              </a:prstGeom>
              <a:noFill/>
            </p:spPr>
            <p:txBody>
              <a:bodyPr wrap="square" rtlCol="0">
                <a:spAutoFit/>
              </a:bodyPr>
              <a:lstStyle/>
              <a:p>
                <a:pPr algn="ctr"/>
                <a:r>
                  <a:rPr lang="it-IT" sz="1400" dirty="0">
                    <a:latin typeface="Futura Bk BT" panose="020B0502020204020303"/>
                  </a:rPr>
                  <a:t>20</a:t>
                </a:r>
                <a:endParaRPr lang="en-US" sz="1400" dirty="0">
                  <a:latin typeface="Futura Bk BT" panose="020B0502020204020303"/>
                </a:endParaRPr>
              </a:p>
            </p:txBody>
          </p:sp>
          <p:sp>
            <p:nvSpPr>
              <p:cNvPr id="350" name="CasellaDiTesto 349">
                <a:extLst>
                  <a:ext uri="{FF2B5EF4-FFF2-40B4-BE49-F238E27FC236}">
                    <a16:creationId xmlns:a16="http://schemas.microsoft.com/office/drawing/2014/main" id="{B35E8934-E34E-8333-5745-37B4E95E070E}"/>
                  </a:ext>
                </a:extLst>
              </p:cNvPr>
              <p:cNvSpPr txBox="1"/>
              <p:nvPr/>
            </p:nvSpPr>
            <p:spPr>
              <a:xfrm>
                <a:off x="4921133" y="18256566"/>
                <a:ext cx="947212" cy="278345"/>
              </a:xfrm>
              <a:prstGeom prst="rect">
                <a:avLst/>
              </a:prstGeom>
              <a:noFill/>
            </p:spPr>
            <p:txBody>
              <a:bodyPr wrap="square" rtlCol="0">
                <a:spAutoFit/>
              </a:bodyPr>
              <a:lstStyle/>
              <a:p>
                <a:pPr algn="ctr"/>
                <a:r>
                  <a:rPr lang="it-IT" sz="1400" dirty="0">
                    <a:latin typeface="Futura Bk BT" panose="020B0502020204020303"/>
                  </a:rPr>
                  <a:t>30</a:t>
                </a:r>
                <a:endParaRPr lang="en-US" sz="1400" dirty="0">
                  <a:latin typeface="Futura Bk BT" panose="020B0502020204020303"/>
                </a:endParaRPr>
              </a:p>
            </p:txBody>
          </p:sp>
          <p:sp>
            <p:nvSpPr>
              <p:cNvPr id="351" name="CasellaDiTesto 350">
                <a:extLst>
                  <a:ext uri="{FF2B5EF4-FFF2-40B4-BE49-F238E27FC236}">
                    <a16:creationId xmlns:a16="http://schemas.microsoft.com/office/drawing/2014/main" id="{D14C3921-BB95-1D1B-AF20-9F278D0106CD}"/>
                  </a:ext>
                </a:extLst>
              </p:cNvPr>
              <p:cNvSpPr txBox="1"/>
              <p:nvPr/>
            </p:nvSpPr>
            <p:spPr>
              <a:xfrm>
                <a:off x="4912532" y="17799883"/>
                <a:ext cx="947212" cy="278345"/>
              </a:xfrm>
              <a:prstGeom prst="rect">
                <a:avLst/>
              </a:prstGeom>
              <a:noFill/>
            </p:spPr>
            <p:txBody>
              <a:bodyPr wrap="square" rtlCol="0">
                <a:spAutoFit/>
              </a:bodyPr>
              <a:lstStyle/>
              <a:p>
                <a:pPr algn="ctr"/>
                <a:r>
                  <a:rPr lang="it-IT" sz="1400" dirty="0">
                    <a:latin typeface="Futura Bk BT" panose="020B0502020204020303"/>
                  </a:rPr>
                  <a:t>40</a:t>
                </a:r>
                <a:endParaRPr lang="en-US" sz="1400" dirty="0">
                  <a:latin typeface="Futura Bk BT" panose="020B0502020204020303"/>
                </a:endParaRPr>
              </a:p>
            </p:txBody>
          </p:sp>
          <p:sp>
            <p:nvSpPr>
              <p:cNvPr id="352" name="CasellaDiTesto 351">
                <a:extLst>
                  <a:ext uri="{FF2B5EF4-FFF2-40B4-BE49-F238E27FC236}">
                    <a16:creationId xmlns:a16="http://schemas.microsoft.com/office/drawing/2014/main" id="{A7CFC300-2211-0D7C-C870-18B16B70A693}"/>
                  </a:ext>
                </a:extLst>
              </p:cNvPr>
              <p:cNvSpPr txBox="1"/>
              <p:nvPr/>
            </p:nvSpPr>
            <p:spPr>
              <a:xfrm>
                <a:off x="4903993" y="17379697"/>
                <a:ext cx="947212" cy="278345"/>
              </a:xfrm>
              <a:prstGeom prst="rect">
                <a:avLst/>
              </a:prstGeom>
              <a:noFill/>
            </p:spPr>
            <p:txBody>
              <a:bodyPr wrap="square" rtlCol="0">
                <a:spAutoFit/>
              </a:bodyPr>
              <a:lstStyle/>
              <a:p>
                <a:pPr algn="ctr"/>
                <a:r>
                  <a:rPr lang="it-IT" sz="1400" dirty="0">
                    <a:latin typeface="Futura Bk BT" panose="020B0502020204020303"/>
                  </a:rPr>
                  <a:t>50</a:t>
                </a:r>
                <a:endParaRPr lang="en-US" sz="1400" dirty="0">
                  <a:latin typeface="Futura Bk BT" panose="020B0502020204020303"/>
                </a:endParaRPr>
              </a:p>
            </p:txBody>
          </p:sp>
          <p:sp>
            <p:nvSpPr>
              <p:cNvPr id="353" name="CasellaDiTesto 352">
                <a:extLst>
                  <a:ext uri="{FF2B5EF4-FFF2-40B4-BE49-F238E27FC236}">
                    <a16:creationId xmlns:a16="http://schemas.microsoft.com/office/drawing/2014/main" id="{F8514FF6-B7A6-8D78-E522-72DF37A83843}"/>
                  </a:ext>
                </a:extLst>
              </p:cNvPr>
              <p:cNvSpPr txBox="1"/>
              <p:nvPr/>
            </p:nvSpPr>
            <p:spPr>
              <a:xfrm rot="16200000">
                <a:off x="4629617" y="18310150"/>
                <a:ext cx="955690" cy="275876"/>
              </a:xfrm>
              <a:prstGeom prst="rect">
                <a:avLst/>
              </a:prstGeom>
              <a:noFill/>
            </p:spPr>
            <p:txBody>
              <a:bodyPr wrap="square" rtlCol="0">
                <a:spAutoFit/>
              </a:bodyPr>
              <a:lstStyle/>
              <a:p>
                <a:pPr algn="ctr"/>
                <a:r>
                  <a:rPr lang="it-IT" sz="1400" dirty="0">
                    <a:latin typeface="Futura Bk BT" panose="020B0502020204020303"/>
                  </a:rPr>
                  <a:t>gene</a:t>
                </a:r>
                <a:endParaRPr lang="en-US" sz="1400" dirty="0">
                  <a:latin typeface="Futura Bk BT" panose="020B0502020204020303"/>
                </a:endParaRPr>
              </a:p>
            </p:txBody>
          </p:sp>
        </p:grpSp>
        <p:sp>
          <p:nvSpPr>
            <p:cNvPr id="355" name="CasellaDiTesto 354">
              <a:extLst>
                <a:ext uri="{FF2B5EF4-FFF2-40B4-BE49-F238E27FC236}">
                  <a16:creationId xmlns:a16="http://schemas.microsoft.com/office/drawing/2014/main" id="{B825C8BF-9068-CB36-1655-58A27D1380FE}"/>
                </a:ext>
              </a:extLst>
            </p:cNvPr>
            <p:cNvSpPr txBox="1"/>
            <p:nvPr/>
          </p:nvSpPr>
          <p:spPr>
            <a:xfrm>
              <a:off x="6993310" y="19789776"/>
              <a:ext cx="947212" cy="299945"/>
            </a:xfrm>
            <a:prstGeom prst="rect">
              <a:avLst/>
            </a:prstGeom>
            <a:noFill/>
          </p:spPr>
          <p:txBody>
            <a:bodyPr wrap="square" rtlCol="0">
              <a:spAutoFit/>
            </a:bodyPr>
            <a:lstStyle/>
            <a:p>
              <a:pPr algn="ctr"/>
              <a:r>
                <a:rPr lang="it-IT" sz="1400" dirty="0">
                  <a:latin typeface="Futura Bk BT" panose="020B0502020204020303"/>
                </a:rPr>
                <a:t>3</a:t>
              </a:r>
              <a:endParaRPr lang="en-US" sz="1400" dirty="0">
                <a:latin typeface="Futura Bk BT" panose="020B0502020204020303"/>
              </a:endParaRPr>
            </a:p>
          </p:txBody>
        </p:sp>
        <p:sp>
          <p:nvSpPr>
            <p:cNvPr id="356" name="CasellaDiTesto 355">
              <a:extLst>
                <a:ext uri="{FF2B5EF4-FFF2-40B4-BE49-F238E27FC236}">
                  <a16:creationId xmlns:a16="http://schemas.microsoft.com/office/drawing/2014/main" id="{DDCF602F-B616-9382-17BB-9A7ABCE8B4DA}"/>
                </a:ext>
              </a:extLst>
            </p:cNvPr>
            <p:cNvSpPr txBox="1"/>
            <p:nvPr/>
          </p:nvSpPr>
          <p:spPr>
            <a:xfrm>
              <a:off x="7755776" y="19805370"/>
              <a:ext cx="947212" cy="278345"/>
            </a:xfrm>
            <a:prstGeom prst="rect">
              <a:avLst/>
            </a:prstGeom>
            <a:noFill/>
          </p:spPr>
          <p:txBody>
            <a:bodyPr wrap="square" rtlCol="0">
              <a:spAutoFit/>
            </a:bodyPr>
            <a:lstStyle/>
            <a:p>
              <a:pPr algn="ctr"/>
              <a:r>
                <a:rPr lang="it-IT" sz="1400" dirty="0">
                  <a:latin typeface="Futura Bk BT" panose="020B0502020204020303"/>
                </a:rPr>
                <a:t>4</a:t>
              </a:r>
              <a:endParaRPr lang="en-US" sz="1400" dirty="0">
                <a:latin typeface="Futura Bk BT" panose="020B0502020204020303"/>
              </a:endParaRPr>
            </a:p>
          </p:txBody>
        </p:sp>
        <p:sp>
          <p:nvSpPr>
            <p:cNvPr id="357" name="CasellaDiTesto 356">
              <a:extLst>
                <a:ext uri="{FF2B5EF4-FFF2-40B4-BE49-F238E27FC236}">
                  <a16:creationId xmlns:a16="http://schemas.microsoft.com/office/drawing/2014/main" id="{EECC6B8C-8BF1-8D42-D109-A39CF1B135B6}"/>
                </a:ext>
              </a:extLst>
            </p:cNvPr>
            <p:cNvSpPr txBox="1"/>
            <p:nvPr/>
          </p:nvSpPr>
          <p:spPr>
            <a:xfrm>
              <a:off x="8514361" y="19781225"/>
              <a:ext cx="947212" cy="278345"/>
            </a:xfrm>
            <a:prstGeom prst="rect">
              <a:avLst/>
            </a:prstGeom>
            <a:noFill/>
          </p:spPr>
          <p:txBody>
            <a:bodyPr wrap="square" rtlCol="0">
              <a:spAutoFit/>
            </a:bodyPr>
            <a:lstStyle/>
            <a:p>
              <a:pPr algn="ctr"/>
              <a:r>
                <a:rPr lang="it-IT" sz="1400" dirty="0">
                  <a:latin typeface="Futura Bk BT" panose="020B0502020204020303"/>
                </a:rPr>
                <a:t>5</a:t>
              </a:r>
              <a:endParaRPr lang="en-US" sz="1400" dirty="0">
                <a:latin typeface="Futura Bk BT" panose="020B0502020204020303"/>
              </a:endParaRPr>
            </a:p>
          </p:txBody>
        </p:sp>
        <p:sp>
          <p:nvSpPr>
            <p:cNvPr id="358" name="CasellaDiTesto 357">
              <a:extLst>
                <a:ext uri="{FF2B5EF4-FFF2-40B4-BE49-F238E27FC236}">
                  <a16:creationId xmlns:a16="http://schemas.microsoft.com/office/drawing/2014/main" id="{D102FDA2-1DBB-31BD-0DB4-4E465ECC0144}"/>
                </a:ext>
              </a:extLst>
            </p:cNvPr>
            <p:cNvSpPr txBox="1"/>
            <p:nvPr/>
          </p:nvSpPr>
          <p:spPr>
            <a:xfrm>
              <a:off x="6260553" y="19781224"/>
              <a:ext cx="947212" cy="278345"/>
            </a:xfrm>
            <a:prstGeom prst="rect">
              <a:avLst/>
            </a:prstGeom>
            <a:noFill/>
          </p:spPr>
          <p:txBody>
            <a:bodyPr wrap="square" rtlCol="0">
              <a:spAutoFit/>
            </a:bodyPr>
            <a:lstStyle/>
            <a:p>
              <a:pPr algn="ctr"/>
              <a:r>
                <a:rPr lang="it-IT" sz="1400" dirty="0">
                  <a:latin typeface="Futura Bk BT" panose="020B0502020204020303"/>
                </a:rPr>
                <a:t>2</a:t>
              </a:r>
              <a:endParaRPr lang="en-US" sz="1400" dirty="0">
                <a:latin typeface="Futura Bk BT" panose="020B0502020204020303"/>
              </a:endParaRPr>
            </a:p>
          </p:txBody>
        </p:sp>
        <p:sp>
          <p:nvSpPr>
            <p:cNvPr id="359" name="CasellaDiTesto 358">
              <a:extLst>
                <a:ext uri="{FF2B5EF4-FFF2-40B4-BE49-F238E27FC236}">
                  <a16:creationId xmlns:a16="http://schemas.microsoft.com/office/drawing/2014/main" id="{705ABA01-835F-F929-DA27-CB50A925202B}"/>
                </a:ext>
              </a:extLst>
            </p:cNvPr>
            <p:cNvSpPr txBox="1"/>
            <p:nvPr/>
          </p:nvSpPr>
          <p:spPr>
            <a:xfrm>
              <a:off x="5489643" y="19789776"/>
              <a:ext cx="947212" cy="278345"/>
            </a:xfrm>
            <a:prstGeom prst="rect">
              <a:avLst/>
            </a:prstGeom>
            <a:noFill/>
          </p:spPr>
          <p:txBody>
            <a:bodyPr wrap="square" rtlCol="0">
              <a:spAutoFit/>
            </a:bodyPr>
            <a:lstStyle/>
            <a:p>
              <a:pPr algn="ctr"/>
              <a:r>
                <a:rPr lang="it-IT" sz="1400" dirty="0">
                  <a:latin typeface="Futura Bk BT" panose="020B0502020204020303"/>
                </a:rPr>
                <a:t>1</a:t>
              </a:r>
              <a:endParaRPr lang="en-US" sz="1400" dirty="0">
                <a:latin typeface="Futura Bk BT" panose="020B0502020204020303"/>
              </a:endParaRPr>
            </a:p>
          </p:txBody>
        </p:sp>
        <p:sp>
          <p:nvSpPr>
            <p:cNvPr id="360" name="CasellaDiTesto 359">
              <a:extLst>
                <a:ext uri="{FF2B5EF4-FFF2-40B4-BE49-F238E27FC236}">
                  <a16:creationId xmlns:a16="http://schemas.microsoft.com/office/drawing/2014/main" id="{678BE2F6-B61C-3675-1854-2DC9F9C921CF}"/>
                </a:ext>
              </a:extLst>
            </p:cNvPr>
            <p:cNvSpPr txBox="1"/>
            <p:nvPr/>
          </p:nvSpPr>
          <p:spPr>
            <a:xfrm>
              <a:off x="7011239" y="19997018"/>
              <a:ext cx="947212" cy="278345"/>
            </a:xfrm>
            <a:prstGeom prst="rect">
              <a:avLst/>
            </a:prstGeom>
            <a:noFill/>
          </p:spPr>
          <p:txBody>
            <a:bodyPr wrap="square" rtlCol="0">
              <a:spAutoFit/>
            </a:bodyPr>
            <a:lstStyle/>
            <a:p>
              <a:pPr algn="ctr"/>
              <a:r>
                <a:rPr lang="it-IT" sz="1400" dirty="0">
                  <a:latin typeface="Futura Bk BT" panose="020B0502020204020303"/>
                </a:rPr>
                <a:t>cluster</a:t>
              </a:r>
              <a:endParaRPr lang="en-US" sz="1400" dirty="0">
                <a:latin typeface="Futura Bk BT" panose="020B0502020204020303"/>
              </a:endParaRPr>
            </a:p>
          </p:txBody>
        </p:sp>
      </p:grpSp>
      <p:pic>
        <p:nvPicPr>
          <p:cNvPr id="371" name="Immagine 370" descr="Immagine che contiene schermata, linea, Policromia&#10;&#10;Il contenuto generato dall'IA potrebbe non essere corretto.">
            <a:extLst>
              <a:ext uri="{FF2B5EF4-FFF2-40B4-BE49-F238E27FC236}">
                <a16:creationId xmlns:a16="http://schemas.microsoft.com/office/drawing/2014/main" id="{5392633B-0CB9-2587-C9C3-66655FCC1420}"/>
              </a:ext>
            </a:extLst>
          </p:cNvPr>
          <p:cNvPicPr>
            <a:picLocks noChangeAspect="1"/>
          </p:cNvPicPr>
          <p:nvPr/>
        </p:nvPicPr>
        <p:blipFill>
          <a:blip r:embed="rId26">
            <a:extLst>
              <a:ext uri="{28A0092B-C50C-407E-A947-70E740481C1C}">
                <a14:useLocalDpi xmlns:a14="http://schemas.microsoft.com/office/drawing/2010/main" val="0"/>
              </a:ext>
            </a:extLst>
          </a:blip>
          <a:srcRect l="4795" b="7337"/>
          <a:stretch/>
        </p:blipFill>
        <p:spPr>
          <a:xfrm>
            <a:off x="15427549" y="23053861"/>
            <a:ext cx="4528977" cy="2529203"/>
          </a:xfrm>
          <a:prstGeom prst="rect">
            <a:avLst/>
          </a:prstGeom>
        </p:spPr>
      </p:pic>
      <p:pic>
        <p:nvPicPr>
          <p:cNvPr id="375" name="Immagine 374" descr="Immagine che contiene schermata, spazio&#10;&#10;Il contenuto generato dall'IA potrebbe non essere corretto.">
            <a:extLst>
              <a:ext uri="{FF2B5EF4-FFF2-40B4-BE49-F238E27FC236}">
                <a16:creationId xmlns:a16="http://schemas.microsoft.com/office/drawing/2014/main" id="{F283F713-0250-C764-23CD-392AF2C8FCF4}"/>
              </a:ext>
            </a:extLst>
          </p:cNvPr>
          <p:cNvPicPr>
            <a:picLocks noChangeAspect="1"/>
          </p:cNvPicPr>
          <p:nvPr/>
        </p:nvPicPr>
        <p:blipFill>
          <a:blip r:embed="rId27">
            <a:extLst>
              <a:ext uri="{28A0092B-C50C-407E-A947-70E740481C1C}">
                <a14:useLocalDpi xmlns:a14="http://schemas.microsoft.com/office/drawing/2010/main" val="0"/>
              </a:ext>
            </a:extLst>
          </a:blip>
          <a:srcRect l="5383" t="47565" r="50213" b="4975"/>
          <a:stretch/>
        </p:blipFill>
        <p:spPr>
          <a:xfrm>
            <a:off x="25328441" y="24054939"/>
            <a:ext cx="4109830" cy="2520429"/>
          </a:xfrm>
          <a:prstGeom prst="rect">
            <a:avLst/>
          </a:prstGeom>
        </p:spPr>
      </p:pic>
      <p:pic>
        <p:nvPicPr>
          <p:cNvPr id="381" name="Immagine 380" descr="Immagine che contiene schermata, linea, Policromia&#10;&#10;Il contenuto generato dall'IA potrebbe non essere corretto.">
            <a:extLst>
              <a:ext uri="{FF2B5EF4-FFF2-40B4-BE49-F238E27FC236}">
                <a16:creationId xmlns:a16="http://schemas.microsoft.com/office/drawing/2014/main" id="{9622A422-203C-F5C4-AAE9-53CFFECDF97F}"/>
              </a:ext>
            </a:extLst>
          </p:cNvPr>
          <p:cNvPicPr>
            <a:picLocks noChangeAspect="1"/>
          </p:cNvPicPr>
          <p:nvPr/>
        </p:nvPicPr>
        <p:blipFill>
          <a:blip r:embed="rId28">
            <a:extLst>
              <a:ext uri="{28A0092B-C50C-407E-A947-70E740481C1C}">
                <a14:useLocalDpi xmlns:a14="http://schemas.microsoft.com/office/drawing/2010/main" val="0"/>
              </a:ext>
            </a:extLst>
          </a:blip>
          <a:srcRect l="4911" b="8390"/>
          <a:stretch/>
        </p:blipFill>
        <p:spPr>
          <a:xfrm>
            <a:off x="10458191" y="23144835"/>
            <a:ext cx="4523438" cy="2500462"/>
          </a:xfrm>
          <a:prstGeom prst="rect">
            <a:avLst/>
          </a:prstGeom>
        </p:spPr>
      </p:pic>
      <p:grpSp>
        <p:nvGrpSpPr>
          <p:cNvPr id="388" name="Gruppo 387">
            <a:extLst>
              <a:ext uri="{FF2B5EF4-FFF2-40B4-BE49-F238E27FC236}">
                <a16:creationId xmlns:a16="http://schemas.microsoft.com/office/drawing/2014/main" id="{0CBB940C-EF92-86DA-F9D1-D786C39E3828}"/>
              </a:ext>
            </a:extLst>
          </p:cNvPr>
          <p:cNvGrpSpPr/>
          <p:nvPr/>
        </p:nvGrpSpPr>
        <p:grpSpPr>
          <a:xfrm>
            <a:off x="14713856" y="19858103"/>
            <a:ext cx="5138490" cy="2885140"/>
            <a:chOff x="15233563" y="19909457"/>
            <a:chExt cx="5138490" cy="2885140"/>
          </a:xfrm>
        </p:grpSpPr>
        <p:sp>
          <p:nvSpPr>
            <p:cNvPr id="209" name="CasellaDiTesto 208">
              <a:extLst>
                <a:ext uri="{FF2B5EF4-FFF2-40B4-BE49-F238E27FC236}">
                  <a16:creationId xmlns:a16="http://schemas.microsoft.com/office/drawing/2014/main" id="{5597F4FB-B5E1-4DED-823A-65428AB8C486}"/>
                </a:ext>
              </a:extLst>
            </p:cNvPr>
            <p:cNvSpPr txBox="1"/>
            <p:nvPr/>
          </p:nvSpPr>
          <p:spPr>
            <a:xfrm>
              <a:off x="16030991" y="22486820"/>
              <a:ext cx="985256" cy="307777"/>
            </a:xfrm>
            <a:prstGeom prst="rect">
              <a:avLst/>
            </a:prstGeom>
            <a:noFill/>
          </p:spPr>
          <p:txBody>
            <a:bodyPr wrap="square" rtlCol="0">
              <a:spAutoFit/>
            </a:bodyPr>
            <a:lstStyle/>
            <a:p>
              <a:pPr algn="ctr"/>
              <a:r>
                <a:rPr lang="it-IT" sz="1400" dirty="0">
                  <a:latin typeface="Futura Bk BT" panose="020B0502020204020303"/>
                </a:rPr>
                <a:t>600</a:t>
              </a:r>
              <a:endParaRPr lang="en-US" sz="1400" dirty="0">
                <a:latin typeface="Futura Bk BT" panose="020B0502020204020303"/>
              </a:endParaRPr>
            </a:p>
          </p:txBody>
        </p:sp>
        <p:sp>
          <p:nvSpPr>
            <p:cNvPr id="210" name="CasellaDiTesto 209">
              <a:extLst>
                <a:ext uri="{FF2B5EF4-FFF2-40B4-BE49-F238E27FC236}">
                  <a16:creationId xmlns:a16="http://schemas.microsoft.com/office/drawing/2014/main" id="{251B4F96-36AA-41F4-A7DD-C822B9F0E18B}"/>
                </a:ext>
              </a:extLst>
            </p:cNvPr>
            <p:cNvSpPr txBox="1"/>
            <p:nvPr/>
          </p:nvSpPr>
          <p:spPr>
            <a:xfrm>
              <a:off x="16781819" y="22486820"/>
              <a:ext cx="985256" cy="307777"/>
            </a:xfrm>
            <a:prstGeom prst="rect">
              <a:avLst/>
            </a:prstGeom>
            <a:noFill/>
          </p:spPr>
          <p:txBody>
            <a:bodyPr wrap="square" rtlCol="0">
              <a:spAutoFit/>
            </a:bodyPr>
            <a:lstStyle/>
            <a:p>
              <a:pPr algn="ctr"/>
              <a:r>
                <a:rPr lang="it-IT" sz="1400" dirty="0">
                  <a:latin typeface="Futura Bk BT" panose="020B0502020204020303"/>
                </a:rPr>
                <a:t>800</a:t>
              </a:r>
              <a:endParaRPr lang="en-US" sz="1400" dirty="0">
                <a:latin typeface="Futura Bk BT" panose="020B0502020204020303"/>
              </a:endParaRPr>
            </a:p>
          </p:txBody>
        </p:sp>
        <p:sp>
          <p:nvSpPr>
            <p:cNvPr id="211" name="CasellaDiTesto 210">
              <a:extLst>
                <a:ext uri="{FF2B5EF4-FFF2-40B4-BE49-F238E27FC236}">
                  <a16:creationId xmlns:a16="http://schemas.microsoft.com/office/drawing/2014/main" id="{925BAC20-5834-420F-B5FC-D54B21800984}"/>
                </a:ext>
              </a:extLst>
            </p:cNvPr>
            <p:cNvSpPr txBox="1"/>
            <p:nvPr/>
          </p:nvSpPr>
          <p:spPr>
            <a:xfrm>
              <a:off x="17513394" y="22486820"/>
              <a:ext cx="985256" cy="307777"/>
            </a:xfrm>
            <a:prstGeom prst="rect">
              <a:avLst/>
            </a:prstGeom>
            <a:noFill/>
          </p:spPr>
          <p:txBody>
            <a:bodyPr wrap="square" rtlCol="0">
              <a:spAutoFit/>
            </a:bodyPr>
            <a:lstStyle/>
            <a:p>
              <a:pPr algn="ctr"/>
              <a:r>
                <a:rPr lang="it-IT" sz="1400" dirty="0">
                  <a:latin typeface="Futura Bk BT" panose="020B0502020204020303"/>
                </a:rPr>
                <a:t>1000</a:t>
              </a:r>
              <a:endParaRPr lang="en-US" sz="1400" dirty="0">
                <a:latin typeface="Futura Bk BT" panose="020B0502020204020303"/>
              </a:endParaRPr>
            </a:p>
          </p:txBody>
        </p:sp>
        <p:sp>
          <p:nvSpPr>
            <p:cNvPr id="212" name="CasellaDiTesto 211">
              <a:extLst>
                <a:ext uri="{FF2B5EF4-FFF2-40B4-BE49-F238E27FC236}">
                  <a16:creationId xmlns:a16="http://schemas.microsoft.com/office/drawing/2014/main" id="{206E7251-0D24-43DC-8815-F8388ED406B7}"/>
                </a:ext>
              </a:extLst>
            </p:cNvPr>
            <p:cNvSpPr txBox="1"/>
            <p:nvPr/>
          </p:nvSpPr>
          <p:spPr>
            <a:xfrm>
              <a:off x="18302717" y="22486820"/>
              <a:ext cx="985256" cy="307777"/>
            </a:xfrm>
            <a:prstGeom prst="rect">
              <a:avLst/>
            </a:prstGeom>
            <a:noFill/>
          </p:spPr>
          <p:txBody>
            <a:bodyPr wrap="square" rtlCol="0">
              <a:spAutoFit/>
            </a:bodyPr>
            <a:lstStyle/>
            <a:p>
              <a:pPr algn="ctr"/>
              <a:r>
                <a:rPr lang="it-IT" sz="1400" dirty="0">
                  <a:latin typeface="Futura Bk BT" panose="020B0502020204020303"/>
                </a:rPr>
                <a:t>1200</a:t>
              </a:r>
              <a:endParaRPr lang="en-US" sz="1400" dirty="0">
                <a:latin typeface="Futura Bk BT" panose="020B0502020204020303"/>
              </a:endParaRPr>
            </a:p>
          </p:txBody>
        </p:sp>
        <p:sp>
          <p:nvSpPr>
            <p:cNvPr id="213" name="CasellaDiTesto 212">
              <a:extLst>
                <a:ext uri="{FF2B5EF4-FFF2-40B4-BE49-F238E27FC236}">
                  <a16:creationId xmlns:a16="http://schemas.microsoft.com/office/drawing/2014/main" id="{AF785359-4B38-42BD-B9EE-98242CB820C2}"/>
                </a:ext>
              </a:extLst>
            </p:cNvPr>
            <p:cNvSpPr txBox="1"/>
            <p:nvPr/>
          </p:nvSpPr>
          <p:spPr>
            <a:xfrm>
              <a:off x="19084721" y="22486820"/>
              <a:ext cx="985256" cy="307777"/>
            </a:xfrm>
            <a:prstGeom prst="rect">
              <a:avLst/>
            </a:prstGeom>
            <a:noFill/>
          </p:spPr>
          <p:txBody>
            <a:bodyPr wrap="square" rtlCol="0">
              <a:spAutoFit/>
            </a:bodyPr>
            <a:lstStyle/>
            <a:p>
              <a:pPr algn="ctr"/>
              <a:r>
                <a:rPr lang="it-IT" sz="1400" dirty="0">
                  <a:latin typeface="Futura Bk BT" panose="020B0502020204020303"/>
                </a:rPr>
                <a:t>1400</a:t>
              </a:r>
              <a:endParaRPr lang="en-US" sz="1400" dirty="0">
                <a:latin typeface="Futura Bk BT" panose="020B0502020204020303"/>
              </a:endParaRPr>
            </a:p>
          </p:txBody>
        </p:sp>
        <p:sp>
          <p:nvSpPr>
            <p:cNvPr id="216" name="CasellaDiTesto 215">
              <a:extLst>
                <a:ext uri="{FF2B5EF4-FFF2-40B4-BE49-F238E27FC236}">
                  <a16:creationId xmlns:a16="http://schemas.microsoft.com/office/drawing/2014/main" id="{AE60ADE2-A0A8-4C27-A312-4CF59D6214E6}"/>
                </a:ext>
              </a:extLst>
            </p:cNvPr>
            <p:cNvSpPr txBox="1"/>
            <p:nvPr/>
          </p:nvSpPr>
          <p:spPr>
            <a:xfrm>
              <a:off x="15233563" y="21900707"/>
              <a:ext cx="985256" cy="307777"/>
            </a:xfrm>
            <a:prstGeom prst="rect">
              <a:avLst/>
            </a:prstGeom>
            <a:noFill/>
          </p:spPr>
          <p:txBody>
            <a:bodyPr wrap="square" rtlCol="0">
              <a:spAutoFit/>
            </a:bodyPr>
            <a:lstStyle/>
            <a:p>
              <a:pPr algn="ctr"/>
              <a:r>
                <a:rPr lang="it-IT" sz="1400" dirty="0">
                  <a:latin typeface="Futura Bk BT" panose="020B0502020204020303"/>
                </a:rPr>
                <a:t>1</a:t>
              </a:r>
              <a:endParaRPr lang="en-US" sz="1400" dirty="0">
                <a:latin typeface="Futura Bk BT" panose="020B0502020204020303"/>
              </a:endParaRPr>
            </a:p>
          </p:txBody>
        </p:sp>
        <p:pic>
          <p:nvPicPr>
            <p:cNvPr id="383" name="Immagine 382" descr="Immagine che contiene linea, schermata, Policromia&#10;&#10;Il contenuto generato dall'IA potrebbe non essere corretto.">
              <a:extLst>
                <a:ext uri="{FF2B5EF4-FFF2-40B4-BE49-F238E27FC236}">
                  <a16:creationId xmlns:a16="http://schemas.microsoft.com/office/drawing/2014/main" id="{2D3A7679-05A6-7C51-1CE7-783C6D987BC8}"/>
                </a:ext>
              </a:extLst>
            </p:cNvPr>
            <p:cNvPicPr>
              <a:picLocks noChangeAspect="1"/>
            </p:cNvPicPr>
            <p:nvPr/>
          </p:nvPicPr>
          <p:blipFill>
            <a:blip r:embed="rId29">
              <a:extLst>
                <a:ext uri="{28A0092B-C50C-407E-A947-70E740481C1C}">
                  <a14:useLocalDpi xmlns:a14="http://schemas.microsoft.com/office/drawing/2010/main" val="0"/>
                </a:ext>
              </a:extLst>
            </a:blip>
            <a:srcRect l="3245" b="7785"/>
            <a:stretch/>
          </p:blipFill>
          <p:spPr>
            <a:xfrm>
              <a:off x="15769342" y="19925741"/>
              <a:ext cx="4602711" cy="2516983"/>
            </a:xfrm>
            <a:prstGeom prst="rect">
              <a:avLst/>
            </a:prstGeom>
          </p:spPr>
        </p:pic>
        <p:sp>
          <p:nvSpPr>
            <p:cNvPr id="384" name="CasellaDiTesto 383">
              <a:extLst>
                <a:ext uri="{FF2B5EF4-FFF2-40B4-BE49-F238E27FC236}">
                  <a16:creationId xmlns:a16="http://schemas.microsoft.com/office/drawing/2014/main" id="{92DEA36B-7483-3215-60B2-FDDC2839319F}"/>
                </a:ext>
              </a:extLst>
            </p:cNvPr>
            <p:cNvSpPr txBox="1"/>
            <p:nvPr/>
          </p:nvSpPr>
          <p:spPr>
            <a:xfrm>
              <a:off x="15233563" y="21382328"/>
              <a:ext cx="985256" cy="307777"/>
            </a:xfrm>
            <a:prstGeom prst="rect">
              <a:avLst/>
            </a:prstGeom>
            <a:noFill/>
          </p:spPr>
          <p:txBody>
            <a:bodyPr wrap="square" rtlCol="0">
              <a:spAutoFit/>
            </a:bodyPr>
            <a:lstStyle/>
            <a:p>
              <a:pPr algn="ctr"/>
              <a:r>
                <a:rPr lang="it-IT" sz="1400" dirty="0">
                  <a:latin typeface="Futura Bk BT" panose="020B0502020204020303"/>
                </a:rPr>
                <a:t>2</a:t>
              </a:r>
              <a:endParaRPr lang="en-US" sz="1400" dirty="0">
                <a:latin typeface="Futura Bk BT" panose="020B0502020204020303"/>
              </a:endParaRPr>
            </a:p>
          </p:txBody>
        </p:sp>
        <p:sp>
          <p:nvSpPr>
            <p:cNvPr id="385" name="CasellaDiTesto 384">
              <a:extLst>
                <a:ext uri="{FF2B5EF4-FFF2-40B4-BE49-F238E27FC236}">
                  <a16:creationId xmlns:a16="http://schemas.microsoft.com/office/drawing/2014/main" id="{115A8EDC-D9FA-C178-E974-881474CC71C0}"/>
                </a:ext>
              </a:extLst>
            </p:cNvPr>
            <p:cNvSpPr txBox="1"/>
            <p:nvPr/>
          </p:nvSpPr>
          <p:spPr>
            <a:xfrm>
              <a:off x="15233563" y="20905811"/>
              <a:ext cx="985256" cy="307777"/>
            </a:xfrm>
            <a:prstGeom prst="rect">
              <a:avLst/>
            </a:prstGeom>
            <a:noFill/>
          </p:spPr>
          <p:txBody>
            <a:bodyPr wrap="square" rtlCol="0">
              <a:spAutoFit/>
            </a:bodyPr>
            <a:lstStyle/>
            <a:p>
              <a:pPr algn="ctr"/>
              <a:r>
                <a:rPr lang="it-IT" sz="1400" dirty="0">
                  <a:latin typeface="Futura Bk BT" panose="020B0502020204020303"/>
                </a:rPr>
                <a:t>3</a:t>
              </a:r>
              <a:endParaRPr lang="en-US" sz="1400" dirty="0">
                <a:latin typeface="Futura Bk BT" panose="020B0502020204020303"/>
              </a:endParaRPr>
            </a:p>
          </p:txBody>
        </p:sp>
        <p:sp>
          <p:nvSpPr>
            <p:cNvPr id="386" name="CasellaDiTesto 385">
              <a:extLst>
                <a:ext uri="{FF2B5EF4-FFF2-40B4-BE49-F238E27FC236}">
                  <a16:creationId xmlns:a16="http://schemas.microsoft.com/office/drawing/2014/main" id="{9F89543B-6E21-108A-1C50-A5AC4C0A96C9}"/>
                </a:ext>
              </a:extLst>
            </p:cNvPr>
            <p:cNvSpPr txBox="1"/>
            <p:nvPr/>
          </p:nvSpPr>
          <p:spPr>
            <a:xfrm>
              <a:off x="15233563" y="20433474"/>
              <a:ext cx="985256" cy="307777"/>
            </a:xfrm>
            <a:prstGeom prst="rect">
              <a:avLst/>
            </a:prstGeom>
            <a:noFill/>
          </p:spPr>
          <p:txBody>
            <a:bodyPr wrap="square" rtlCol="0">
              <a:spAutoFit/>
            </a:bodyPr>
            <a:lstStyle/>
            <a:p>
              <a:pPr algn="ctr"/>
              <a:r>
                <a:rPr lang="it-IT" sz="1400" dirty="0">
                  <a:latin typeface="Futura Bk BT" panose="020B0502020204020303"/>
                </a:rPr>
                <a:t>4</a:t>
              </a:r>
              <a:endParaRPr lang="en-US" sz="1400" dirty="0">
                <a:latin typeface="Futura Bk BT" panose="020B0502020204020303"/>
              </a:endParaRPr>
            </a:p>
          </p:txBody>
        </p:sp>
        <p:sp>
          <p:nvSpPr>
            <p:cNvPr id="387" name="CasellaDiTesto 386">
              <a:extLst>
                <a:ext uri="{FF2B5EF4-FFF2-40B4-BE49-F238E27FC236}">
                  <a16:creationId xmlns:a16="http://schemas.microsoft.com/office/drawing/2014/main" id="{B5763A71-7D4A-D9B1-6CF4-91CA9C76C6BC}"/>
                </a:ext>
              </a:extLst>
            </p:cNvPr>
            <p:cNvSpPr txBox="1"/>
            <p:nvPr/>
          </p:nvSpPr>
          <p:spPr>
            <a:xfrm>
              <a:off x="15233563" y="19909457"/>
              <a:ext cx="985256" cy="307777"/>
            </a:xfrm>
            <a:prstGeom prst="rect">
              <a:avLst/>
            </a:prstGeom>
            <a:noFill/>
          </p:spPr>
          <p:txBody>
            <a:bodyPr wrap="square" rtlCol="0">
              <a:spAutoFit/>
            </a:bodyPr>
            <a:lstStyle/>
            <a:p>
              <a:pPr algn="ctr"/>
              <a:r>
                <a:rPr lang="it-IT" sz="1400" dirty="0">
                  <a:latin typeface="Futura Bk BT" panose="020B0502020204020303"/>
                </a:rPr>
                <a:t>5</a:t>
              </a:r>
              <a:endParaRPr lang="en-US" sz="1400" dirty="0">
                <a:latin typeface="Futura Bk BT" panose="020B0502020204020303"/>
              </a:endParaRPr>
            </a:p>
          </p:txBody>
        </p:sp>
      </p:grpSp>
      <p:sp>
        <p:nvSpPr>
          <p:cNvPr id="390" name="CasellaDiTesto 389">
            <a:extLst>
              <a:ext uri="{FF2B5EF4-FFF2-40B4-BE49-F238E27FC236}">
                <a16:creationId xmlns:a16="http://schemas.microsoft.com/office/drawing/2014/main" id="{2095EE27-324E-ACA8-3CA5-67FE4DCE7B30}"/>
              </a:ext>
            </a:extLst>
          </p:cNvPr>
          <p:cNvSpPr txBox="1"/>
          <p:nvPr/>
        </p:nvSpPr>
        <p:spPr>
          <a:xfrm rot="16200000">
            <a:off x="9102331" y="20917271"/>
            <a:ext cx="1891592" cy="338554"/>
          </a:xfrm>
          <a:prstGeom prst="rect">
            <a:avLst/>
          </a:prstGeom>
          <a:noFill/>
        </p:spPr>
        <p:txBody>
          <a:bodyPr wrap="square" rtlCol="0">
            <a:spAutoFit/>
          </a:bodyPr>
          <a:lstStyle/>
          <a:p>
            <a:pPr algn="ctr"/>
            <a:r>
              <a:rPr lang="it-IT" sz="1600" b="1" dirty="0" err="1">
                <a:latin typeface="Futura Bk BT" panose="020B0502020204020303"/>
              </a:rPr>
              <a:t>dispersion</a:t>
            </a:r>
            <a:endParaRPr lang="en-US" sz="1600" b="1" dirty="0">
              <a:latin typeface="Futura Bk BT" panose="020B0502020204020303"/>
            </a:endParaRPr>
          </a:p>
        </p:txBody>
      </p:sp>
      <p:grpSp>
        <p:nvGrpSpPr>
          <p:cNvPr id="400" name="Gruppo 399">
            <a:extLst>
              <a:ext uri="{FF2B5EF4-FFF2-40B4-BE49-F238E27FC236}">
                <a16:creationId xmlns:a16="http://schemas.microsoft.com/office/drawing/2014/main" id="{7EA9F070-1691-6B1E-22C3-7C278CB22BE7}"/>
              </a:ext>
            </a:extLst>
          </p:cNvPr>
          <p:cNvGrpSpPr/>
          <p:nvPr/>
        </p:nvGrpSpPr>
        <p:grpSpPr>
          <a:xfrm>
            <a:off x="9846276" y="19904320"/>
            <a:ext cx="5327690" cy="2845965"/>
            <a:chOff x="9846276" y="19904320"/>
            <a:chExt cx="5327690" cy="2845965"/>
          </a:xfrm>
        </p:grpSpPr>
        <p:pic>
          <p:nvPicPr>
            <p:cNvPr id="379" name="Immagine 378" descr="Immagine che contiene schermata, linea, Policromia&#10;&#10;Il contenuto generato dall'IA potrebbe non essere corretto.">
              <a:extLst>
                <a:ext uri="{FF2B5EF4-FFF2-40B4-BE49-F238E27FC236}">
                  <a16:creationId xmlns:a16="http://schemas.microsoft.com/office/drawing/2014/main" id="{79EF02B4-C859-D81E-C65B-E425CD15006F}"/>
                </a:ext>
              </a:extLst>
            </p:cNvPr>
            <p:cNvPicPr>
              <a:picLocks noChangeAspect="1"/>
            </p:cNvPicPr>
            <p:nvPr/>
          </p:nvPicPr>
          <p:blipFill>
            <a:blip r:embed="rId30">
              <a:extLst>
                <a:ext uri="{28A0092B-C50C-407E-A947-70E740481C1C}">
                  <a14:useLocalDpi xmlns:a14="http://schemas.microsoft.com/office/drawing/2010/main" val="0"/>
                </a:ext>
              </a:extLst>
            </a:blip>
            <a:srcRect l="4345" b="7784"/>
            <a:stretch/>
          </p:blipFill>
          <p:spPr>
            <a:xfrm>
              <a:off x="10475792" y="19946596"/>
              <a:ext cx="4550381" cy="2516983"/>
            </a:xfrm>
            <a:prstGeom prst="rect">
              <a:avLst/>
            </a:prstGeom>
          </p:spPr>
        </p:pic>
        <p:sp>
          <p:nvSpPr>
            <p:cNvPr id="391" name="CasellaDiTesto 390">
              <a:extLst>
                <a:ext uri="{FF2B5EF4-FFF2-40B4-BE49-F238E27FC236}">
                  <a16:creationId xmlns:a16="http://schemas.microsoft.com/office/drawing/2014/main" id="{8D293808-6BA7-3021-6223-90A4A10CBE4D}"/>
                </a:ext>
              </a:extLst>
            </p:cNvPr>
            <p:cNvSpPr txBox="1"/>
            <p:nvPr/>
          </p:nvSpPr>
          <p:spPr>
            <a:xfrm>
              <a:off x="10032495" y="22442508"/>
              <a:ext cx="985256" cy="307777"/>
            </a:xfrm>
            <a:prstGeom prst="rect">
              <a:avLst/>
            </a:prstGeom>
            <a:noFill/>
          </p:spPr>
          <p:txBody>
            <a:bodyPr wrap="square" rtlCol="0">
              <a:spAutoFit/>
            </a:bodyPr>
            <a:lstStyle/>
            <a:p>
              <a:pPr algn="ctr"/>
              <a:r>
                <a:rPr lang="it-IT" sz="1400" dirty="0">
                  <a:latin typeface="Futura Bk BT" panose="020B0502020204020303"/>
                </a:rPr>
                <a:t>100</a:t>
              </a:r>
              <a:endParaRPr lang="en-US" sz="1400" dirty="0">
                <a:latin typeface="Futura Bk BT" panose="020B0502020204020303"/>
              </a:endParaRPr>
            </a:p>
          </p:txBody>
        </p:sp>
        <p:sp>
          <p:nvSpPr>
            <p:cNvPr id="392" name="CasellaDiTesto 391">
              <a:extLst>
                <a:ext uri="{FF2B5EF4-FFF2-40B4-BE49-F238E27FC236}">
                  <a16:creationId xmlns:a16="http://schemas.microsoft.com/office/drawing/2014/main" id="{CF7DB602-C6A5-E20D-F1D2-7553E99598B9}"/>
                </a:ext>
              </a:extLst>
            </p:cNvPr>
            <p:cNvSpPr txBox="1"/>
            <p:nvPr/>
          </p:nvSpPr>
          <p:spPr>
            <a:xfrm>
              <a:off x="11373807" y="22442508"/>
              <a:ext cx="985256" cy="307777"/>
            </a:xfrm>
            <a:prstGeom prst="rect">
              <a:avLst/>
            </a:prstGeom>
            <a:noFill/>
          </p:spPr>
          <p:txBody>
            <a:bodyPr wrap="square" rtlCol="0">
              <a:spAutoFit/>
            </a:bodyPr>
            <a:lstStyle/>
            <a:p>
              <a:pPr algn="ctr"/>
              <a:r>
                <a:rPr lang="it-IT" sz="1400" dirty="0">
                  <a:latin typeface="Futura Bk BT" panose="020B0502020204020303"/>
                </a:rPr>
                <a:t>150</a:t>
              </a:r>
              <a:endParaRPr lang="en-US" sz="1400" dirty="0">
                <a:latin typeface="Futura Bk BT" panose="020B0502020204020303"/>
              </a:endParaRPr>
            </a:p>
          </p:txBody>
        </p:sp>
        <p:sp>
          <p:nvSpPr>
            <p:cNvPr id="393" name="CasellaDiTesto 392">
              <a:extLst>
                <a:ext uri="{FF2B5EF4-FFF2-40B4-BE49-F238E27FC236}">
                  <a16:creationId xmlns:a16="http://schemas.microsoft.com/office/drawing/2014/main" id="{4A643F7D-02B9-E00D-184D-E3AAA7A8E7A4}"/>
                </a:ext>
              </a:extLst>
            </p:cNvPr>
            <p:cNvSpPr txBox="1"/>
            <p:nvPr/>
          </p:nvSpPr>
          <p:spPr>
            <a:xfrm>
              <a:off x="12830918" y="22442508"/>
              <a:ext cx="985256" cy="307777"/>
            </a:xfrm>
            <a:prstGeom prst="rect">
              <a:avLst/>
            </a:prstGeom>
            <a:noFill/>
          </p:spPr>
          <p:txBody>
            <a:bodyPr wrap="square" rtlCol="0">
              <a:spAutoFit/>
            </a:bodyPr>
            <a:lstStyle/>
            <a:p>
              <a:pPr algn="ctr"/>
              <a:r>
                <a:rPr lang="it-IT" sz="1400" dirty="0">
                  <a:latin typeface="Futura Bk BT" panose="020B0502020204020303"/>
                </a:rPr>
                <a:t>200</a:t>
              </a:r>
              <a:endParaRPr lang="en-US" sz="1400" dirty="0">
                <a:latin typeface="Futura Bk BT" panose="020B0502020204020303"/>
              </a:endParaRPr>
            </a:p>
          </p:txBody>
        </p:sp>
        <p:sp>
          <p:nvSpPr>
            <p:cNvPr id="394" name="CasellaDiTesto 393">
              <a:extLst>
                <a:ext uri="{FF2B5EF4-FFF2-40B4-BE49-F238E27FC236}">
                  <a16:creationId xmlns:a16="http://schemas.microsoft.com/office/drawing/2014/main" id="{4EB6DC81-CADE-5ED3-553F-AB12CFBC96D6}"/>
                </a:ext>
              </a:extLst>
            </p:cNvPr>
            <p:cNvSpPr txBox="1"/>
            <p:nvPr/>
          </p:nvSpPr>
          <p:spPr>
            <a:xfrm>
              <a:off x="14188710" y="22442508"/>
              <a:ext cx="985256" cy="307777"/>
            </a:xfrm>
            <a:prstGeom prst="rect">
              <a:avLst/>
            </a:prstGeom>
            <a:noFill/>
          </p:spPr>
          <p:txBody>
            <a:bodyPr wrap="square" rtlCol="0">
              <a:spAutoFit/>
            </a:bodyPr>
            <a:lstStyle/>
            <a:p>
              <a:pPr algn="ctr"/>
              <a:r>
                <a:rPr lang="it-IT" sz="1400" dirty="0">
                  <a:latin typeface="Futura Bk BT" panose="020B0502020204020303"/>
                </a:rPr>
                <a:t>250</a:t>
              </a:r>
              <a:endParaRPr lang="en-US" sz="1400" dirty="0">
                <a:latin typeface="Futura Bk BT" panose="020B0502020204020303"/>
              </a:endParaRPr>
            </a:p>
          </p:txBody>
        </p:sp>
        <p:sp>
          <p:nvSpPr>
            <p:cNvPr id="395" name="CasellaDiTesto 394">
              <a:extLst>
                <a:ext uri="{FF2B5EF4-FFF2-40B4-BE49-F238E27FC236}">
                  <a16:creationId xmlns:a16="http://schemas.microsoft.com/office/drawing/2014/main" id="{8DAA9F28-3A9F-C03E-298A-189B033D1E25}"/>
                </a:ext>
              </a:extLst>
            </p:cNvPr>
            <p:cNvSpPr txBox="1"/>
            <p:nvPr/>
          </p:nvSpPr>
          <p:spPr>
            <a:xfrm>
              <a:off x="9846276" y="21895570"/>
              <a:ext cx="985256" cy="307777"/>
            </a:xfrm>
            <a:prstGeom prst="rect">
              <a:avLst/>
            </a:prstGeom>
            <a:noFill/>
          </p:spPr>
          <p:txBody>
            <a:bodyPr wrap="square" rtlCol="0">
              <a:spAutoFit/>
            </a:bodyPr>
            <a:lstStyle/>
            <a:p>
              <a:pPr algn="ctr"/>
              <a:r>
                <a:rPr lang="it-IT" sz="1400" dirty="0">
                  <a:latin typeface="Futura Bk BT" panose="020B0502020204020303"/>
                </a:rPr>
                <a:t>1</a:t>
              </a:r>
              <a:endParaRPr lang="en-US" sz="1400" dirty="0">
                <a:latin typeface="Futura Bk BT" panose="020B0502020204020303"/>
              </a:endParaRPr>
            </a:p>
          </p:txBody>
        </p:sp>
        <p:sp>
          <p:nvSpPr>
            <p:cNvPr id="396" name="CasellaDiTesto 395">
              <a:extLst>
                <a:ext uri="{FF2B5EF4-FFF2-40B4-BE49-F238E27FC236}">
                  <a16:creationId xmlns:a16="http://schemas.microsoft.com/office/drawing/2014/main" id="{32ED93A2-4F32-E399-CC7B-D0D537B8205E}"/>
                </a:ext>
              </a:extLst>
            </p:cNvPr>
            <p:cNvSpPr txBox="1"/>
            <p:nvPr/>
          </p:nvSpPr>
          <p:spPr>
            <a:xfrm>
              <a:off x="9846276" y="21377191"/>
              <a:ext cx="985256" cy="307777"/>
            </a:xfrm>
            <a:prstGeom prst="rect">
              <a:avLst/>
            </a:prstGeom>
            <a:noFill/>
          </p:spPr>
          <p:txBody>
            <a:bodyPr wrap="square" rtlCol="0">
              <a:spAutoFit/>
            </a:bodyPr>
            <a:lstStyle/>
            <a:p>
              <a:pPr algn="ctr"/>
              <a:r>
                <a:rPr lang="it-IT" sz="1400" dirty="0">
                  <a:latin typeface="Futura Bk BT" panose="020B0502020204020303"/>
                </a:rPr>
                <a:t>2</a:t>
              </a:r>
              <a:endParaRPr lang="en-US" sz="1400" dirty="0">
                <a:latin typeface="Futura Bk BT" panose="020B0502020204020303"/>
              </a:endParaRPr>
            </a:p>
          </p:txBody>
        </p:sp>
        <p:sp>
          <p:nvSpPr>
            <p:cNvPr id="397" name="CasellaDiTesto 396">
              <a:extLst>
                <a:ext uri="{FF2B5EF4-FFF2-40B4-BE49-F238E27FC236}">
                  <a16:creationId xmlns:a16="http://schemas.microsoft.com/office/drawing/2014/main" id="{2F1446EA-44C0-CAC9-8155-2E932801B041}"/>
                </a:ext>
              </a:extLst>
            </p:cNvPr>
            <p:cNvSpPr txBox="1"/>
            <p:nvPr/>
          </p:nvSpPr>
          <p:spPr>
            <a:xfrm>
              <a:off x="9846276" y="20900674"/>
              <a:ext cx="985256" cy="307777"/>
            </a:xfrm>
            <a:prstGeom prst="rect">
              <a:avLst/>
            </a:prstGeom>
            <a:noFill/>
          </p:spPr>
          <p:txBody>
            <a:bodyPr wrap="square" rtlCol="0">
              <a:spAutoFit/>
            </a:bodyPr>
            <a:lstStyle/>
            <a:p>
              <a:pPr algn="ctr"/>
              <a:r>
                <a:rPr lang="it-IT" sz="1400" dirty="0">
                  <a:latin typeface="Futura Bk BT" panose="020B0502020204020303"/>
                </a:rPr>
                <a:t>3</a:t>
              </a:r>
              <a:endParaRPr lang="en-US" sz="1400" dirty="0">
                <a:latin typeface="Futura Bk BT" panose="020B0502020204020303"/>
              </a:endParaRPr>
            </a:p>
          </p:txBody>
        </p:sp>
        <p:sp>
          <p:nvSpPr>
            <p:cNvPr id="398" name="CasellaDiTesto 397">
              <a:extLst>
                <a:ext uri="{FF2B5EF4-FFF2-40B4-BE49-F238E27FC236}">
                  <a16:creationId xmlns:a16="http://schemas.microsoft.com/office/drawing/2014/main" id="{BB91D620-8D25-13C7-CF9C-02504CCC2B14}"/>
                </a:ext>
              </a:extLst>
            </p:cNvPr>
            <p:cNvSpPr txBox="1"/>
            <p:nvPr/>
          </p:nvSpPr>
          <p:spPr>
            <a:xfrm>
              <a:off x="9846276" y="20428337"/>
              <a:ext cx="985256" cy="307777"/>
            </a:xfrm>
            <a:prstGeom prst="rect">
              <a:avLst/>
            </a:prstGeom>
            <a:noFill/>
          </p:spPr>
          <p:txBody>
            <a:bodyPr wrap="square" rtlCol="0">
              <a:spAutoFit/>
            </a:bodyPr>
            <a:lstStyle/>
            <a:p>
              <a:pPr algn="ctr"/>
              <a:r>
                <a:rPr lang="it-IT" sz="1400" dirty="0">
                  <a:latin typeface="Futura Bk BT" panose="020B0502020204020303"/>
                </a:rPr>
                <a:t>4</a:t>
              </a:r>
              <a:endParaRPr lang="en-US" sz="1400" dirty="0">
                <a:latin typeface="Futura Bk BT" panose="020B0502020204020303"/>
              </a:endParaRPr>
            </a:p>
          </p:txBody>
        </p:sp>
        <p:sp>
          <p:nvSpPr>
            <p:cNvPr id="399" name="CasellaDiTesto 398">
              <a:extLst>
                <a:ext uri="{FF2B5EF4-FFF2-40B4-BE49-F238E27FC236}">
                  <a16:creationId xmlns:a16="http://schemas.microsoft.com/office/drawing/2014/main" id="{3F43124D-605C-6A80-D8B7-5E0FA836E15D}"/>
                </a:ext>
              </a:extLst>
            </p:cNvPr>
            <p:cNvSpPr txBox="1"/>
            <p:nvPr/>
          </p:nvSpPr>
          <p:spPr>
            <a:xfrm>
              <a:off x="9846276" y="19904320"/>
              <a:ext cx="985256" cy="307777"/>
            </a:xfrm>
            <a:prstGeom prst="rect">
              <a:avLst/>
            </a:prstGeom>
            <a:noFill/>
          </p:spPr>
          <p:txBody>
            <a:bodyPr wrap="square" rtlCol="0">
              <a:spAutoFit/>
            </a:bodyPr>
            <a:lstStyle/>
            <a:p>
              <a:pPr algn="ctr"/>
              <a:r>
                <a:rPr lang="it-IT" sz="1400" dirty="0">
                  <a:latin typeface="Futura Bk BT" panose="020B0502020204020303"/>
                </a:rPr>
                <a:t>5</a:t>
              </a:r>
              <a:endParaRPr lang="en-US" sz="1400" dirty="0">
                <a:latin typeface="Futura Bk BT" panose="020B0502020204020303"/>
              </a:endParaRPr>
            </a:p>
          </p:txBody>
        </p:sp>
      </p:grpSp>
      <p:sp>
        <p:nvSpPr>
          <p:cNvPr id="403" name="CasellaDiTesto 402">
            <a:extLst>
              <a:ext uri="{FF2B5EF4-FFF2-40B4-BE49-F238E27FC236}">
                <a16:creationId xmlns:a16="http://schemas.microsoft.com/office/drawing/2014/main" id="{0BB4FE2D-4D7F-7E51-B7E0-FCF4EBF27B27}"/>
              </a:ext>
            </a:extLst>
          </p:cNvPr>
          <p:cNvSpPr txBox="1"/>
          <p:nvPr/>
        </p:nvSpPr>
        <p:spPr>
          <a:xfrm>
            <a:off x="13959168" y="25836109"/>
            <a:ext cx="1891592" cy="338554"/>
          </a:xfrm>
          <a:prstGeom prst="rect">
            <a:avLst/>
          </a:prstGeom>
          <a:noFill/>
        </p:spPr>
        <p:txBody>
          <a:bodyPr wrap="square" rtlCol="0">
            <a:spAutoFit/>
          </a:bodyPr>
          <a:lstStyle/>
          <a:p>
            <a:pPr algn="ctr"/>
            <a:r>
              <a:rPr lang="it-IT" sz="1600" b="1" dirty="0" err="1">
                <a:latin typeface="Futura Bk BT" panose="020B0502020204020303"/>
              </a:rPr>
              <a:t>mean</a:t>
            </a:r>
            <a:r>
              <a:rPr lang="it-IT" sz="1600" b="1" dirty="0">
                <a:latin typeface="Futura Bk BT" panose="020B0502020204020303"/>
              </a:rPr>
              <a:t> </a:t>
            </a:r>
            <a:r>
              <a:rPr lang="it-IT" sz="1600" b="1" dirty="0" err="1">
                <a:latin typeface="Futura Bk BT" panose="020B0502020204020303"/>
              </a:rPr>
              <a:t>distance</a:t>
            </a:r>
            <a:endParaRPr lang="en-US" sz="1600" b="1" dirty="0">
              <a:latin typeface="Futura Bk BT" panose="020B0502020204020303"/>
            </a:endParaRPr>
          </a:p>
        </p:txBody>
      </p:sp>
      <p:sp>
        <p:nvSpPr>
          <p:cNvPr id="404" name="CasellaDiTesto 403">
            <a:extLst>
              <a:ext uri="{FF2B5EF4-FFF2-40B4-BE49-F238E27FC236}">
                <a16:creationId xmlns:a16="http://schemas.microsoft.com/office/drawing/2014/main" id="{BDBB068A-F3B4-0F8B-ADF7-D0EB4804821B}"/>
              </a:ext>
            </a:extLst>
          </p:cNvPr>
          <p:cNvSpPr txBox="1"/>
          <p:nvPr/>
        </p:nvSpPr>
        <p:spPr>
          <a:xfrm rot="16200000">
            <a:off x="9093440" y="24347540"/>
            <a:ext cx="1891592" cy="338554"/>
          </a:xfrm>
          <a:prstGeom prst="rect">
            <a:avLst/>
          </a:prstGeom>
          <a:noFill/>
        </p:spPr>
        <p:txBody>
          <a:bodyPr wrap="square" rtlCol="0">
            <a:spAutoFit/>
          </a:bodyPr>
          <a:lstStyle/>
          <a:p>
            <a:pPr algn="ctr"/>
            <a:r>
              <a:rPr lang="it-IT" sz="1600" b="1" dirty="0">
                <a:latin typeface="Futura Bk BT" panose="020B0502020204020303"/>
              </a:rPr>
              <a:t>dropout</a:t>
            </a:r>
            <a:endParaRPr lang="en-US" sz="1600" b="1" dirty="0">
              <a:latin typeface="Futura Bk BT" panose="020B0502020204020303"/>
            </a:endParaRPr>
          </a:p>
        </p:txBody>
      </p:sp>
      <p:sp>
        <p:nvSpPr>
          <p:cNvPr id="405" name="CasellaDiTesto 404">
            <a:extLst>
              <a:ext uri="{FF2B5EF4-FFF2-40B4-BE49-F238E27FC236}">
                <a16:creationId xmlns:a16="http://schemas.microsoft.com/office/drawing/2014/main" id="{4D89426D-0EC2-ABAE-360B-F735D0B92BDD}"/>
              </a:ext>
            </a:extLst>
          </p:cNvPr>
          <p:cNvSpPr txBox="1"/>
          <p:nvPr/>
        </p:nvSpPr>
        <p:spPr>
          <a:xfrm>
            <a:off x="14778695" y="25303524"/>
            <a:ext cx="985256" cy="307777"/>
          </a:xfrm>
          <a:prstGeom prst="rect">
            <a:avLst/>
          </a:prstGeom>
          <a:noFill/>
        </p:spPr>
        <p:txBody>
          <a:bodyPr wrap="square" rtlCol="0">
            <a:spAutoFit/>
          </a:bodyPr>
          <a:lstStyle/>
          <a:p>
            <a:pPr algn="ctr"/>
            <a:r>
              <a:rPr lang="it-IT" sz="1400" dirty="0">
                <a:latin typeface="Futura Bk BT" panose="020B0502020204020303"/>
              </a:rPr>
              <a:t>0.1</a:t>
            </a:r>
            <a:endParaRPr lang="en-US" sz="1400" dirty="0">
              <a:latin typeface="Futura Bk BT" panose="020B0502020204020303"/>
            </a:endParaRPr>
          </a:p>
        </p:txBody>
      </p:sp>
      <p:sp>
        <p:nvSpPr>
          <p:cNvPr id="406" name="CasellaDiTesto 405">
            <a:extLst>
              <a:ext uri="{FF2B5EF4-FFF2-40B4-BE49-F238E27FC236}">
                <a16:creationId xmlns:a16="http://schemas.microsoft.com/office/drawing/2014/main" id="{AD9EC3DB-77B2-FCCD-A9F9-30D992841E71}"/>
              </a:ext>
            </a:extLst>
          </p:cNvPr>
          <p:cNvSpPr txBox="1"/>
          <p:nvPr/>
        </p:nvSpPr>
        <p:spPr>
          <a:xfrm>
            <a:off x="15666861" y="25539254"/>
            <a:ext cx="985256" cy="307777"/>
          </a:xfrm>
          <a:prstGeom prst="rect">
            <a:avLst/>
          </a:prstGeom>
          <a:noFill/>
        </p:spPr>
        <p:txBody>
          <a:bodyPr wrap="square" rtlCol="0">
            <a:spAutoFit/>
          </a:bodyPr>
          <a:lstStyle/>
          <a:p>
            <a:pPr algn="ctr"/>
            <a:r>
              <a:rPr lang="it-IT" sz="1400" dirty="0">
                <a:latin typeface="Futura Bk BT" panose="020B0502020204020303"/>
              </a:rPr>
              <a:t>600</a:t>
            </a:r>
            <a:endParaRPr lang="en-US" sz="1400" dirty="0">
              <a:latin typeface="Futura Bk BT" panose="020B0502020204020303"/>
            </a:endParaRPr>
          </a:p>
        </p:txBody>
      </p:sp>
      <p:sp>
        <p:nvSpPr>
          <p:cNvPr id="407" name="CasellaDiTesto 406">
            <a:extLst>
              <a:ext uri="{FF2B5EF4-FFF2-40B4-BE49-F238E27FC236}">
                <a16:creationId xmlns:a16="http://schemas.microsoft.com/office/drawing/2014/main" id="{32043EFC-3D75-2496-6DA6-1E1B36DA2C34}"/>
              </a:ext>
            </a:extLst>
          </p:cNvPr>
          <p:cNvSpPr txBox="1"/>
          <p:nvPr/>
        </p:nvSpPr>
        <p:spPr>
          <a:xfrm>
            <a:off x="16417689" y="25539254"/>
            <a:ext cx="985256" cy="307777"/>
          </a:xfrm>
          <a:prstGeom prst="rect">
            <a:avLst/>
          </a:prstGeom>
          <a:noFill/>
        </p:spPr>
        <p:txBody>
          <a:bodyPr wrap="square" rtlCol="0">
            <a:spAutoFit/>
          </a:bodyPr>
          <a:lstStyle/>
          <a:p>
            <a:pPr algn="ctr"/>
            <a:r>
              <a:rPr lang="it-IT" sz="1400" dirty="0">
                <a:latin typeface="Futura Bk BT" panose="020B0502020204020303"/>
              </a:rPr>
              <a:t>800</a:t>
            </a:r>
            <a:endParaRPr lang="en-US" sz="1400" dirty="0">
              <a:latin typeface="Futura Bk BT" panose="020B0502020204020303"/>
            </a:endParaRPr>
          </a:p>
        </p:txBody>
      </p:sp>
      <p:sp>
        <p:nvSpPr>
          <p:cNvPr id="408" name="CasellaDiTesto 407">
            <a:extLst>
              <a:ext uri="{FF2B5EF4-FFF2-40B4-BE49-F238E27FC236}">
                <a16:creationId xmlns:a16="http://schemas.microsoft.com/office/drawing/2014/main" id="{7DB134B0-4319-6D3E-4A32-A06BDEA28777}"/>
              </a:ext>
            </a:extLst>
          </p:cNvPr>
          <p:cNvSpPr txBox="1"/>
          <p:nvPr/>
        </p:nvSpPr>
        <p:spPr>
          <a:xfrm>
            <a:off x="17158789" y="25539254"/>
            <a:ext cx="985256" cy="307777"/>
          </a:xfrm>
          <a:prstGeom prst="rect">
            <a:avLst/>
          </a:prstGeom>
          <a:noFill/>
        </p:spPr>
        <p:txBody>
          <a:bodyPr wrap="square" rtlCol="0">
            <a:spAutoFit/>
          </a:bodyPr>
          <a:lstStyle/>
          <a:p>
            <a:pPr algn="ctr"/>
            <a:r>
              <a:rPr lang="it-IT" sz="1400" dirty="0">
                <a:latin typeface="Futura Bk BT" panose="020B0502020204020303"/>
              </a:rPr>
              <a:t>1000</a:t>
            </a:r>
            <a:endParaRPr lang="en-US" sz="1400" dirty="0">
              <a:latin typeface="Futura Bk BT" panose="020B0502020204020303"/>
            </a:endParaRPr>
          </a:p>
        </p:txBody>
      </p:sp>
      <p:sp>
        <p:nvSpPr>
          <p:cNvPr id="409" name="CasellaDiTesto 408">
            <a:extLst>
              <a:ext uri="{FF2B5EF4-FFF2-40B4-BE49-F238E27FC236}">
                <a16:creationId xmlns:a16="http://schemas.microsoft.com/office/drawing/2014/main" id="{462C335F-A4E0-C57D-8CA6-35F8073DC968}"/>
              </a:ext>
            </a:extLst>
          </p:cNvPr>
          <p:cNvSpPr txBox="1"/>
          <p:nvPr/>
        </p:nvSpPr>
        <p:spPr>
          <a:xfrm>
            <a:off x="17919537" y="25539254"/>
            <a:ext cx="985256" cy="307777"/>
          </a:xfrm>
          <a:prstGeom prst="rect">
            <a:avLst/>
          </a:prstGeom>
          <a:noFill/>
        </p:spPr>
        <p:txBody>
          <a:bodyPr wrap="square" rtlCol="0">
            <a:spAutoFit/>
          </a:bodyPr>
          <a:lstStyle/>
          <a:p>
            <a:pPr algn="ctr"/>
            <a:r>
              <a:rPr lang="it-IT" sz="1400" dirty="0">
                <a:latin typeface="Futura Bk BT" panose="020B0502020204020303"/>
              </a:rPr>
              <a:t>1200</a:t>
            </a:r>
            <a:endParaRPr lang="en-US" sz="1400" dirty="0">
              <a:latin typeface="Futura Bk BT" panose="020B0502020204020303"/>
            </a:endParaRPr>
          </a:p>
        </p:txBody>
      </p:sp>
      <p:sp>
        <p:nvSpPr>
          <p:cNvPr id="410" name="CasellaDiTesto 409">
            <a:extLst>
              <a:ext uri="{FF2B5EF4-FFF2-40B4-BE49-F238E27FC236}">
                <a16:creationId xmlns:a16="http://schemas.microsoft.com/office/drawing/2014/main" id="{1B0E77DA-6956-3B85-A19C-AB45ADF01654}"/>
              </a:ext>
            </a:extLst>
          </p:cNvPr>
          <p:cNvSpPr txBox="1"/>
          <p:nvPr/>
        </p:nvSpPr>
        <p:spPr>
          <a:xfrm>
            <a:off x="18701541" y="25539254"/>
            <a:ext cx="985256" cy="307777"/>
          </a:xfrm>
          <a:prstGeom prst="rect">
            <a:avLst/>
          </a:prstGeom>
          <a:noFill/>
        </p:spPr>
        <p:txBody>
          <a:bodyPr wrap="square" rtlCol="0">
            <a:spAutoFit/>
          </a:bodyPr>
          <a:lstStyle/>
          <a:p>
            <a:pPr algn="ctr"/>
            <a:r>
              <a:rPr lang="it-IT" sz="1400" dirty="0">
                <a:latin typeface="Futura Bk BT" panose="020B0502020204020303"/>
              </a:rPr>
              <a:t>1400</a:t>
            </a:r>
            <a:endParaRPr lang="en-US" sz="1400" dirty="0">
              <a:latin typeface="Futura Bk BT" panose="020B0502020204020303"/>
            </a:endParaRPr>
          </a:p>
        </p:txBody>
      </p:sp>
      <p:sp>
        <p:nvSpPr>
          <p:cNvPr id="411" name="CasellaDiTesto 410">
            <a:extLst>
              <a:ext uri="{FF2B5EF4-FFF2-40B4-BE49-F238E27FC236}">
                <a16:creationId xmlns:a16="http://schemas.microsoft.com/office/drawing/2014/main" id="{CF85F00C-8687-9CC0-2139-59EBE0525A99}"/>
              </a:ext>
            </a:extLst>
          </p:cNvPr>
          <p:cNvSpPr txBox="1"/>
          <p:nvPr/>
        </p:nvSpPr>
        <p:spPr>
          <a:xfrm>
            <a:off x="10032495" y="25577281"/>
            <a:ext cx="985256" cy="307777"/>
          </a:xfrm>
          <a:prstGeom prst="rect">
            <a:avLst/>
          </a:prstGeom>
          <a:noFill/>
        </p:spPr>
        <p:txBody>
          <a:bodyPr wrap="square" rtlCol="0">
            <a:spAutoFit/>
          </a:bodyPr>
          <a:lstStyle/>
          <a:p>
            <a:pPr algn="ctr"/>
            <a:r>
              <a:rPr lang="it-IT" sz="1400" dirty="0">
                <a:latin typeface="Futura Bk BT" panose="020B0502020204020303"/>
              </a:rPr>
              <a:t>100</a:t>
            </a:r>
            <a:endParaRPr lang="en-US" sz="1400" dirty="0">
              <a:latin typeface="Futura Bk BT" panose="020B0502020204020303"/>
            </a:endParaRPr>
          </a:p>
        </p:txBody>
      </p:sp>
      <p:sp>
        <p:nvSpPr>
          <p:cNvPr id="412" name="CasellaDiTesto 411">
            <a:extLst>
              <a:ext uri="{FF2B5EF4-FFF2-40B4-BE49-F238E27FC236}">
                <a16:creationId xmlns:a16="http://schemas.microsoft.com/office/drawing/2014/main" id="{21F68A06-C27E-3849-D5D0-9FEC5EFA3306}"/>
              </a:ext>
            </a:extLst>
          </p:cNvPr>
          <p:cNvSpPr txBox="1"/>
          <p:nvPr/>
        </p:nvSpPr>
        <p:spPr>
          <a:xfrm>
            <a:off x="11373807" y="25577281"/>
            <a:ext cx="985256" cy="307777"/>
          </a:xfrm>
          <a:prstGeom prst="rect">
            <a:avLst/>
          </a:prstGeom>
          <a:noFill/>
        </p:spPr>
        <p:txBody>
          <a:bodyPr wrap="square" rtlCol="0">
            <a:spAutoFit/>
          </a:bodyPr>
          <a:lstStyle/>
          <a:p>
            <a:pPr algn="ctr"/>
            <a:r>
              <a:rPr lang="it-IT" sz="1400" dirty="0">
                <a:latin typeface="Futura Bk BT" panose="020B0502020204020303"/>
              </a:rPr>
              <a:t>150</a:t>
            </a:r>
            <a:endParaRPr lang="en-US" sz="1400" dirty="0">
              <a:latin typeface="Futura Bk BT" panose="020B0502020204020303"/>
            </a:endParaRPr>
          </a:p>
        </p:txBody>
      </p:sp>
      <p:sp>
        <p:nvSpPr>
          <p:cNvPr id="413" name="CasellaDiTesto 412">
            <a:extLst>
              <a:ext uri="{FF2B5EF4-FFF2-40B4-BE49-F238E27FC236}">
                <a16:creationId xmlns:a16="http://schemas.microsoft.com/office/drawing/2014/main" id="{3CC72E57-A766-F765-2FB8-667AE7E448B4}"/>
              </a:ext>
            </a:extLst>
          </p:cNvPr>
          <p:cNvSpPr txBox="1"/>
          <p:nvPr/>
        </p:nvSpPr>
        <p:spPr>
          <a:xfrm>
            <a:off x="12830918" y="25577281"/>
            <a:ext cx="985256" cy="307777"/>
          </a:xfrm>
          <a:prstGeom prst="rect">
            <a:avLst/>
          </a:prstGeom>
          <a:noFill/>
        </p:spPr>
        <p:txBody>
          <a:bodyPr wrap="square" rtlCol="0">
            <a:spAutoFit/>
          </a:bodyPr>
          <a:lstStyle/>
          <a:p>
            <a:pPr algn="ctr"/>
            <a:r>
              <a:rPr lang="it-IT" sz="1400" dirty="0">
                <a:latin typeface="Futura Bk BT" panose="020B0502020204020303"/>
              </a:rPr>
              <a:t>200</a:t>
            </a:r>
            <a:endParaRPr lang="en-US" sz="1400" dirty="0">
              <a:latin typeface="Futura Bk BT" panose="020B0502020204020303"/>
            </a:endParaRPr>
          </a:p>
        </p:txBody>
      </p:sp>
      <p:sp>
        <p:nvSpPr>
          <p:cNvPr id="414" name="CasellaDiTesto 413">
            <a:extLst>
              <a:ext uri="{FF2B5EF4-FFF2-40B4-BE49-F238E27FC236}">
                <a16:creationId xmlns:a16="http://schemas.microsoft.com/office/drawing/2014/main" id="{75A1AD42-D0A9-FDA6-C0A3-6028F7576EF9}"/>
              </a:ext>
            </a:extLst>
          </p:cNvPr>
          <p:cNvSpPr txBox="1"/>
          <p:nvPr/>
        </p:nvSpPr>
        <p:spPr>
          <a:xfrm>
            <a:off x="14188710" y="25577281"/>
            <a:ext cx="985256" cy="307777"/>
          </a:xfrm>
          <a:prstGeom prst="rect">
            <a:avLst/>
          </a:prstGeom>
          <a:noFill/>
        </p:spPr>
        <p:txBody>
          <a:bodyPr wrap="square" rtlCol="0">
            <a:spAutoFit/>
          </a:bodyPr>
          <a:lstStyle/>
          <a:p>
            <a:pPr algn="ctr"/>
            <a:r>
              <a:rPr lang="it-IT" sz="1400" dirty="0">
                <a:latin typeface="Futura Bk BT" panose="020B0502020204020303"/>
              </a:rPr>
              <a:t>250</a:t>
            </a:r>
            <a:endParaRPr lang="en-US" sz="1400" dirty="0">
              <a:latin typeface="Futura Bk BT" panose="020B0502020204020303"/>
            </a:endParaRPr>
          </a:p>
        </p:txBody>
      </p:sp>
      <p:sp>
        <p:nvSpPr>
          <p:cNvPr id="415" name="CasellaDiTesto 414">
            <a:extLst>
              <a:ext uri="{FF2B5EF4-FFF2-40B4-BE49-F238E27FC236}">
                <a16:creationId xmlns:a16="http://schemas.microsoft.com/office/drawing/2014/main" id="{B47A4C91-48F9-C452-48D1-2409CB28B8E5}"/>
              </a:ext>
            </a:extLst>
          </p:cNvPr>
          <p:cNvSpPr txBox="1"/>
          <p:nvPr/>
        </p:nvSpPr>
        <p:spPr>
          <a:xfrm>
            <a:off x="14764382" y="23587187"/>
            <a:ext cx="985256" cy="307777"/>
          </a:xfrm>
          <a:prstGeom prst="rect">
            <a:avLst/>
          </a:prstGeom>
          <a:noFill/>
        </p:spPr>
        <p:txBody>
          <a:bodyPr wrap="square" rtlCol="0">
            <a:spAutoFit/>
          </a:bodyPr>
          <a:lstStyle/>
          <a:p>
            <a:pPr algn="ctr"/>
            <a:r>
              <a:rPr lang="it-IT" sz="1400" dirty="0">
                <a:latin typeface="Futura Bk BT" panose="020B0502020204020303"/>
              </a:rPr>
              <a:t>0.4</a:t>
            </a:r>
            <a:endParaRPr lang="en-US" sz="1400" dirty="0">
              <a:latin typeface="Futura Bk BT" panose="020B0502020204020303"/>
            </a:endParaRPr>
          </a:p>
        </p:txBody>
      </p:sp>
      <p:sp>
        <p:nvSpPr>
          <p:cNvPr id="416" name="CasellaDiTesto 415">
            <a:extLst>
              <a:ext uri="{FF2B5EF4-FFF2-40B4-BE49-F238E27FC236}">
                <a16:creationId xmlns:a16="http://schemas.microsoft.com/office/drawing/2014/main" id="{45D73C84-7A40-F51D-A5BC-2ED50F3A398D}"/>
              </a:ext>
            </a:extLst>
          </p:cNvPr>
          <p:cNvSpPr txBox="1"/>
          <p:nvPr/>
        </p:nvSpPr>
        <p:spPr>
          <a:xfrm>
            <a:off x="14754857" y="23015996"/>
            <a:ext cx="985256" cy="307777"/>
          </a:xfrm>
          <a:prstGeom prst="rect">
            <a:avLst/>
          </a:prstGeom>
          <a:noFill/>
        </p:spPr>
        <p:txBody>
          <a:bodyPr wrap="square" rtlCol="0">
            <a:spAutoFit/>
          </a:bodyPr>
          <a:lstStyle/>
          <a:p>
            <a:pPr algn="ctr"/>
            <a:r>
              <a:rPr lang="it-IT" sz="1400" dirty="0">
                <a:latin typeface="Futura Bk BT" panose="020B0502020204020303"/>
              </a:rPr>
              <a:t>0.5</a:t>
            </a:r>
            <a:endParaRPr lang="en-US" sz="1400" dirty="0">
              <a:latin typeface="Futura Bk BT" panose="020B0502020204020303"/>
            </a:endParaRPr>
          </a:p>
        </p:txBody>
      </p:sp>
      <p:sp>
        <p:nvSpPr>
          <p:cNvPr id="417" name="CasellaDiTesto 416">
            <a:extLst>
              <a:ext uri="{FF2B5EF4-FFF2-40B4-BE49-F238E27FC236}">
                <a16:creationId xmlns:a16="http://schemas.microsoft.com/office/drawing/2014/main" id="{EE37C8ED-16DD-3BE8-A95D-6A75713E7D30}"/>
              </a:ext>
            </a:extLst>
          </p:cNvPr>
          <p:cNvSpPr txBox="1"/>
          <p:nvPr/>
        </p:nvSpPr>
        <p:spPr>
          <a:xfrm>
            <a:off x="9825461" y="24828642"/>
            <a:ext cx="985256" cy="307777"/>
          </a:xfrm>
          <a:prstGeom prst="rect">
            <a:avLst/>
          </a:prstGeom>
          <a:noFill/>
        </p:spPr>
        <p:txBody>
          <a:bodyPr wrap="square" rtlCol="0">
            <a:spAutoFit/>
          </a:bodyPr>
          <a:lstStyle/>
          <a:p>
            <a:pPr algn="ctr"/>
            <a:r>
              <a:rPr lang="it-IT" sz="1400" dirty="0">
                <a:latin typeface="Futura Bk BT" panose="020B0502020204020303"/>
              </a:rPr>
              <a:t>0.2</a:t>
            </a:r>
            <a:endParaRPr lang="en-US" sz="1400" dirty="0">
              <a:latin typeface="Futura Bk BT" panose="020B0502020204020303"/>
            </a:endParaRPr>
          </a:p>
        </p:txBody>
      </p:sp>
      <p:sp>
        <p:nvSpPr>
          <p:cNvPr id="418" name="CasellaDiTesto 417">
            <a:extLst>
              <a:ext uri="{FF2B5EF4-FFF2-40B4-BE49-F238E27FC236}">
                <a16:creationId xmlns:a16="http://schemas.microsoft.com/office/drawing/2014/main" id="{B4423BE1-8A30-23DB-6375-ACB3CE59C3F0}"/>
              </a:ext>
            </a:extLst>
          </p:cNvPr>
          <p:cNvSpPr txBox="1"/>
          <p:nvPr/>
        </p:nvSpPr>
        <p:spPr>
          <a:xfrm>
            <a:off x="9838770" y="24273506"/>
            <a:ext cx="985256" cy="307777"/>
          </a:xfrm>
          <a:prstGeom prst="rect">
            <a:avLst/>
          </a:prstGeom>
          <a:noFill/>
        </p:spPr>
        <p:txBody>
          <a:bodyPr wrap="square" rtlCol="0">
            <a:spAutoFit/>
          </a:bodyPr>
          <a:lstStyle/>
          <a:p>
            <a:pPr algn="ctr"/>
            <a:r>
              <a:rPr lang="it-IT" sz="1400" dirty="0">
                <a:latin typeface="Futura Bk BT" panose="020B0502020204020303"/>
              </a:rPr>
              <a:t>0.3</a:t>
            </a:r>
            <a:endParaRPr lang="en-US" sz="1400" dirty="0">
              <a:latin typeface="Futura Bk BT" panose="020B0502020204020303"/>
            </a:endParaRPr>
          </a:p>
        </p:txBody>
      </p:sp>
      <p:sp>
        <p:nvSpPr>
          <p:cNvPr id="419" name="CasellaDiTesto 418">
            <a:extLst>
              <a:ext uri="{FF2B5EF4-FFF2-40B4-BE49-F238E27FC236}">
                <a16:creationId xmlns:a16="http://schemas.microsoft.com/office/drawing/2014/main" id="{5E988E86-C9C5-D0CC-8808-35D3BC6B82B1}"/>
              </a:ext>
            </a:extLst>
          </p:cNvPr>
          <p:cNvSpPr txBox="1"/>
          <p:nvPr/>
        </p:nvSpPr>
        <p:spPr>
          <a:xfrm>
            <a:off x="9825461" y="25408660"/>
            <a:ext cx="985256" cy="307777"/>
          </a:xfrm>
          <a:prstGeom prst="rect">
            <a:avLst/>
          </a:prstGeom>
          <a:noFill/>
        </p:spPr>
        <p:txBody>
          <a:bodyPr wrap="square" rtlCol="0">
            <a:spAutoFit/>
          </a:bodyPr>
          <a:lstStyle/>
          <a:p>
            <a:pPr algn="ctr"/>
            <a:r>
              <a:rPr lang="it-IT" sz="1400" dirty="0">
                <a:latin typeface="Futura Bk BT" panose="020B0502020204020303"/>
              </a:rPr>
              <a:t>0.1</a:t>
            </a:r>
            <a:endParaRPr lang="en-US" sz="1400" dirty="0">
              <a:latin typeface="Futura Bk BT" panose="020B0502020204020303"/>
            </a:endParaRPr>
          </a:p>
        </p:txBody>
      </p:sp>
      <p:sp>
        <p:nvSpPr>
          <p:cNvPr id="420" name="CasellaDiTesto 419">
            <a:extLst>
              <a:ext uri="{FF2B5EF4-FFF2-40B4-BE49-F238E27FC236}">
                <a16:creationId xmlns:a16="http://schemas.microsoft.com/office/drawing/2014/main" id="{11B77775-5B60-1EEF-8A33-DCA62DC72A0E}"/>
              </a:ext>
            </a:extLst>
          </p:cNvPr>
          <p:cNvSpPr txBox="1"/>
          <p:nvPr/>
        </p:nvSpPr>
        <p:spPr>
          <a:xfrm>
            <a:off x="9811148" y="23692323"/>
            <a:ext cx="985256" cy="307777"/>
          </a:xfrm>
          <a:prstGeom prst="rect">
            <a:avLst/>
          </a:prstGeom>
          <a:noFill/>
        </p:spPr>
        <p:txBody>
          <a:bodyPr wrap="square" rtlCol="0">
            <a:spAutoFit/>
          </a:bodyPr>
          <a:lstStyle/>
          <a:p>
            <a:pPr algn="ctr"/>
            <a:r>
              <a:rPr lang="it-IT" sz="1400" dirty="0">
                <a:latin typeface="Futura Bk BT" panose="020B0502020204020303"/>
              </a:rPr>
              <a:t>0.4</a:t>
            </a:r>
            <a:endParaRPr lang="en-US" sz="1400" dirty="0">
              <a:latin typeface="Futura Bk BT" panose="020B0502020204020303"/>
            </a:endParaRPr>
          </a:p>
        </p:txBody>
      </p:sp>
      <p:sp>
        <p:nvSpPr>
          <p:cNvPr id="421" name="CasellaDiTesto 420">
            <a:extLst>
              <a:ext uri="{FF2B5EF4-FFF2-40B4-BE49-F238E27FC236}">
                <a16:creationId xmlns:a16="http://schemas.microsoft.com/office/drawing/2014/main" id="{C27A8DE0-D0FD-351D-3C54-ABCEF6FE7E7C}"/>
              </a:ext>
            </a:extLst>
          </p:cNvPr>
          <p:cNvSpPr txBox="1"/>
          <p:nvPr/>
        </p:nvSpPr>
        <p:spPr>
          <a:xfrm>
            <a:off x="9801623" y="23121132"/>
            <a:ext cx="985256" cy="307777"/>
          </a:xfrm>
          <a:prstGeom prst="rect">
            <a:avLst/>
          </a:prstGeom>
          <a:noFill/>
        </p:spPr>
        <p:txBody>
          <a:bodyPr wrap="square" rtlCol="0">
            <a:spAutoFit/>
          </a:bodyPr>
          <a:lstStyle/>
          <a:p>
            <a:pPr algn="ctr"/>
            <a:r>
              <a:rPr lang="it-IT" sz="1400" dirty="0">
                <a:latin typeface="Futura Bk BT" panose="020B0502020204020303"/>
              </a:rPr>
              <a:t>0.5</a:t>
            </a:r>
            <a:endParaRPr lang="en-US" sz="1400" dirty="0">
              <a:latin typeface="Futura Bk BT" panose="020B0502020204020303"/>
            </a:endParaRPr>
          </a:p>
        </p:txBody>
      </p:sp>
      <p:sp>
        <p:nvSpPr>
          <p:cNvPr id="422" name="CasellaDiTesto 421">
            <a:extLst>
              <a:ext uri="{FF2B5EF4-FFF2-40B4-BE49-F238E27FC236}">
                <a16:creationId xmlns:a16="http://schemas.microsoft.com/office/drawing/2014/main" id="{39D00340-74DF-BB2F-35FE-9AA6A1ADC8DF}"/>
              </a:ext>
            </a:extLst>
          </p:cNvPr>
          <p:cNvSpPr txBox="1"/>
          <p:nvPr/>
        </p:nvSpPr>
        <p:spPr>
          <a:xfrm>
            <a:off x="23868277" y="26647214"/>
            <a:ext cx="1891592" cy="338554"/>
          </a:xfrm>
          <a:prstGeom prst="rect">
            <a:avLst/>
          </a:prstGeom>
          <a:noFill/>
        </p:spPr>
        <p:txBody>
          <a:bodyPr wrap="square" rtlCol="0">
            <a:spAutoFit/>
          </a:bodyPr>
          <a:lstStyle/>
          <a:p>
            <a:pPr algn="ctr"/>
            <a:r>
              <a:rPr lang="it-IT" sz="1600" b="1" dirty="0" err="1">
                <a:latin typeface="Futura Bk BT" panose="020B0502020204020303"/>
              </a:rPr>
              <a:t>counts</a:t>
            </a:r>
            <a:endParaRPr lang="en-US" sz="1600" b="1" dirty="0">
              <a:latin typeface="Futura Bk BT" panose="020B0502020204020303"/>
            </a:endParaRPr>
          </a:p>
        </p:txBody>
      </p:sp>
      <p:sp>
        <p:nvSpPr>
          <p:cNvPr id="423" name="CasellaDiTesto 422">
            <a:extLst>
              <a:ext uri="{FF2B5EF4-FFF2-40B4-BE49-F238E27FC236}">
                <a16:creationId xmlns:a16="http://schemas.microsoft.com/office/drawing/2014/main" id="{02809244-0419-15C6-5536-9ABF18D97332}"/>
              </a:ext>
            </a:extLst>
          </p:cNvPr>
          <p:cNvSpPr txBox="1"/>
          <p:nvPr/>
        </p:nvSpPr>
        <p:spPr>
          <a:xfrm rot="16200000">
            <a:off x="19038268" y="22616677"/>
            <a:ext cx="1891592" cy="338554"/>
          </a:xfrm>
          <a:prstGeom prst="rect">
            <a:avLst/>
          </a:prstGeom>
          <a:noFill/>
        </p:spPr>
        <p:txBody>
          <a:bodyPr wrap="square" rtlCol="0">
            <a:spAutoFit/>
          </a:bodyPr>
          <a:lstStyle/>
          <a:p>
            <a:pPr algn="ctr"/>
            <a:r>
              <a:rPr lang="it-IT" sz="1600" b="1" dirty="0">
                <a:latin typeface="Futura Bk BT" panose="020B0502020204020303"/>
              </a:rPr>
              <a:t>frequency</a:t>
            </a:r>
            <a:endParaRPr lang="en-US" sz="1600" b="1" dirty="0">
              <a:latin typeface="Futura Bk BT" panose="020B0502020204020303"/>
            </a:endParaRPr>
          </a:p>
        </p:txBody>
      </p:sp>
      <p:pic>
        <p:nvPicPr>
          <p:cNvPr id="424" name="Immagine 423" descr="Immagine che contiene schermata, spazio&#10;&#10;Il contenuto generato dall'IA potrebbe non essere corretto.">
            <a:extLst>
              <a:ext uri="{FF2B5EF4-FFF2-40B4-BE49-F238E27FC236}">
                <a16:creationId xmlns:a16="http://schemas.microsoft.com/office/drawing/2014/main" id="{D1F023CD-E807-592B-03B6-763CC949C316}"/>
              </a:ext>
            </a:extLst>
          </p:cNvPr>
          <p:cNvPicPr>
            <a:picLocks noChangeAspect="1"/>
          </p:cNvPicPr>
          <p:nvPr/>
        </p:nvPicPr>
        <p:blipFill>
          <a:blip r:embed="rId27">
            <a:extLst>
              <a:ext uri="{28A0092B-C50C-407E-A947-70E740481C1C}">
                <a14:useLocalDpi xmlns:a14="http://schemas.microsoft.com/office/drawing/2010/main" val="0"/>
              </a:ext>
            </a:extLst>
          </a:blip>
          <a:srcRect l="54012" t="26872" b="5605"/>
          <a:stretch/>
        </p:blipFill>
        <p:spPr>
          <a:xfrm>
            <a:off x="25323333" y="19866301"/>
            <a:ext cx="4168263" cy="3511527"/>
          </a:xfrm>
          <a:prstGeom prst="rect">
            <a:avLst/>
          </a:prstGeom>
        </p:spPr>
      </p:pic>
      <p:sp>
        <p:nvSpPr>
          <p:cNvPr id="425" name="CasellaDiTesto 424">
            <a:extLst>
              <a:ext uri="{FF2B5EF4-FFF2-40B4-BE49-F238E27FC236}">
                <a16:creationId xmlns:a16="http://schemas.microsoft.com/office/drawing/2014/main" id="{22C03B57-EFD3-8944-B35A-ED8855934BCD}"/>
              </a:ext>
            </a:extLst>
          </p:cNvPr>
          <p:cNvSpPr txBox="1"/>
          <p:nvPr/>
        </p:nvSpPr>
        <p:spPr>
          <a:xfrm>
            <a:off x="24997862" y="23306019"/>
            <a:ext cx="1108932" cy="352143"/>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426" name="CasellaDiTesto 425">
            <a:extLst>
              <a:ext uri="{FF2B5EF4-FFF2-40B4-BE49-F238E27FC236}">
                <a16:creationId xmlns:a16="http://schemas.microsoft.com/office/drawing/2014/main" id="{5077944A-DB70-E3CD-A60C-0AF42A3FBFE6}"/>
              </a:ext>
            </a:extLst>
          </p:cNvPr>
          <p:cNvSpPr txBox="1"/>
          <p:nvPr/>
        </p:nvSpPr>
        <p:spPr>
          <a:xfrm>
            <a:off x="25916074" y="23306019"/>
            <a:ext cx="1108932" cy="352143"/>
          </a:xfrm>
          <a:prstGeom prst="rect">
            <a:avLst/>
          </a:prstGeom>
          <a:noFill/>
        </p:spPr>
        <p:txBody>
          <a:bodyPr wrap="square" rtlCol="0">
            <a:spAutoFit/>
          </a:bodyPr>
          <a:lstStyle/>
          <a:p>
            <a:pPr algn="ctr"/>
            <a:r>
              <a:rPr lang="it-IT" sz="1400" dirty="0">
                <a:latin typeface="Futura Bk BT" panose="020B0502020204020303"/>
              </a:rPr>
              <a:t>50</a:t>
            </a:r>
            <a:endParaRPr lang="en-US" sz="1400" dirty="0">
              <a:latin typeface="Futura Bk BT" panose="020B0502020204020303"/>
            </a:endParaRPr>
          </a:p>
        </p:txBody>
      </p:sp>
      <p:sp>
        <p:nvSpPr>
          <p:cNvPr id="427" name="CasellaDiTesto 426">
            <a:extLst>
              <a:ext uri="{FF2B5EF4-FFF2-40B4-BE49-F238E27FC236}">
                <a16:creationId xmlns:a16="http://schemas.microsoft.com/office/drawing/2014/main" id="{E4537827-85F3-7007-7A58-538AF78F3C33}"/>
              </a:ext>
            </a:extLst>
          </p:cNvPr>
          <p:cNvSpPr txBox="1"/>
          <p:nvPr/>
        </p:nvSpPr>
        <p:spPr>
          <a:xfrm>
            <a:off x="26848372" y="23306019"/>
            <a:ext cx="1108932" cy="352143"/>
          </a:xfrm>
          <a:prstGeom prst="rect">
            <a:avLst/>
          </a:prstGeom>
          <a:noFill/>
        </p:spPr>
        <p:txBody>
          <a:bodyPr wrap="square" rtlCol="0">
            <a:spAutoFit/>
          </a:bodyPr>
          <a:lstStyle/>
          <a:p>
            <a:pPr algn="ctr"/>
            <a:r>
              <a:rPr lang="it-IT" sz="1400" dirty="0">
                <a:latin typeface="Futura Bk BT" panose="020B0502020204020303"/>
              </a:rPr>
              <a:t>100</a:t>
            </a:r>
            <a:endParaRPr lang="en-US" sz="1400" dirty="0">
              <a:latin typeface="Futura Bk BT" panose="020B0502020204020303"/>
            </a:endParaRPr>
          </a:p>
        </p:txBody>
      </p:sp>
      <p:sp>
        <p:nvSpPr>
          <p:cNvPr id="428" name="CasellaDiTesto 427">
            <a:extLst>
              <a:ext uri="{FF2B5EF4-FFF2-40B4-BE49-F238E27FC236}">
                <a16:creationId xmlns:a16="http://schemas.microsoft.com/office/drawing/2014/main" id="{4560E61C-84BD-E696-8F60-1C22EA5F8974}"/>
              </a:ext>
            </a:extLst>
          </p:cNvPr>
          <p:cNvSpPr txBox="1"/>
          <p:nvPr/>
        </p:nvSpPr>
        <p:spPr>
          <a:xfrm>
            <a:off x="27763834" y="23306019"/>
            <a:ext cx="1108932" cy="352143"/>
          </a:xfrm>
          <a:prstGeom prst="rect">
            <a:avLst/>
          </a:prstGeom>
          <a:noFill/>
        </p:spPr>
        <p:txBody>
          <a:bodyPr wrap="square" rtlCol="0">
            <a:spAutoFit/>
          </a:bodyPr>
          <a:lstStyle/>
          <a:p>
            <a:pPr algn="ctr"/>
            <a:r>
              <a:rPr lang="it-IT" sz="1400" dirty="0">
                <a:latin typeface="Futura Bk BT" panose="020B0502020204020303"/>
              </a:rPr>
              <a:t>150</a:t>
            </a:r>
            <a:endParaRPr lang="en-US" sz="1400" dirty="0">
              <a:latin typeface="Futura Bk BT" panose="020B0502020204020303"/>
            </a:endParaRPr>
          </a:p>
        </p:txBody>
      </p:sp>
      <p:sp>
        <p:nvSpPr>
          <p:cNvPr id="429" name="CasellaDiTesto 428">
            <a:extLst>
              <a:ext uri="{FF2B5EF4-FFF2-40B4-BE49-F238E27FC236}">
                <a16:creationId xmlns:a16="http://schemas.microsoft.com/office/drawing/2014/main" id="{BA52AA59-B802-9B5C-BE81-5625952B1265}"/>
              </a:ext>
            </a:extLst>
          </p:cNvPr>
          <p:cNvSpPr txBox="1"/>
          <p:nvPr/>
        </p:nvSpPr>
        <p:spPr>
          <a:xfrm>
            <a:off x="28682040" y="23306019"/>
            <a:ext cx="1108932" cy="352143"/>
          </a:xfrm>
          <a:prstGeom prst="rect">
            <a:avLst/>
          </a:prstGeom>
          <a:noFill/>
        </p:spPr>
        <p:txBody>
          <a:bodyPr wrap="square" rtlCol="0">
            <a:spAutoFit/>
          </a:bodyPr>
          <a:lstStyle/>
          <a:p>
            <a:pPr algn="ctr"/>
            <a:r>
              <a:rPr lang="it-IT" sz="1400" dirty="0">
                <a:latin typeface="Futura Bk BT" panose="020B0502020204020303"/>
              </a:rPr>
              <a:t>200</a:t>
            </a:r>
            <a:endParaRPr lang="en-US" sz="1400" dirty="0">
              <a:latin typeface="Futura Bk BT" panose="020B0502020204020303"/>
            </a:endParaRPr>
          </a:p>
        </p:txBody>
      </p:sp>
      <p:sp>
        <p:nvSpPr>
          <p:cNvPr id="430" name="CasellaDiTesto 429">
            <a:extLst>
              <a:ext uri="{FF2B5EF4-FFF2-40B4-BE49-F238E27FC236}">
                <a16:creationId xmlns:a16="http://schemas.microsoft.com/office/drawing/2014/main" id="{EC3ACF9A-093E-731B-4F88-AA215BC13132}"/>
              </a:ext>
            </a:extLst>
          </p:cNvPr>
          <p:cNvSpPr txBox="1"/>
          <p:nvPr/>
        </p:nvSpPr>
        <p:spPr>
          <a:xfrm>
            <a:off x="11628239" y="19584416"/>
            <a:ext cx="1891592" cy="369332"/>
          </a:xfrm>
          <a:prstGeom prst="rect">
            <a:avLst/>
          </a:prstGeom>
          <a:noFill/>
        </p:spPr>
        <p:txBody>
          <a:bodyPr wrap="square" rtlCol="0">
            <a:spAutoFit/>
          </a:bodyPr>
          <a:lstStyle/>
          <a:p>
            <a:pPr algn="ctr"/>
            <a:r>
              <a:rPr lang="it-IT" b="1" dirty="0">
                <a:solidFill>
                  <a:srgbClr val="6A758C"/>
                </a:solidFill>
                <a:latin typeface="Futura Bk BT" panose="020B0502020204020303"/>
              </a:rPr>
              <a:t>human colon</a:t>
            </a:r>
            <a:endParaRPr lang="en-US" b="1" dirty="0">
              <a:solidFill>
                <a:srgbClr val="6A758C"/>
              </a:solidFill>
              <a:latin typeface="Futura Bk BT" panose="020B0502020204020303"/>
            </a:endParaRPr>
          </a:p>
        </p:txBody>
      </p:sp>
      <p:sp>
        <p:nvSpPr>
          <p:cNvPr id="431" name="CasellaDiTesto 430">
            <a:extLst>
              <a:ext uri="{FF2B5EF4-FFF2-40B4-BE49-F238E27FC236}">
                <a16:creationId xmlns:a16="http://schemas.microsoft.com/office/drawing/2014/main" id="{14975CD5-D173-4828-62E3-A877C30D8962}"/>
              </a:ext>
            </a:extLst>
          </p:cNvPr>
          <p:cNvSpPr txBox="1"/>
          <p:nvPr/>
        </p:nvSpPr>
        <p:spPr>
          <a:xfrm>
            <a:off x="16364784" y="19584416"/>
            <a:ext cx="2229482" cy="369332"/>
          </a:xfrm>
          <a:prstGeom prst="rect">
            <a:avLst/>
          </a:prstGeom>
          <a:noFill/>
        </p:spPr>
        <p:txBody>
          <a:bodyPr wrap="square" rtlCol="0">
            <a:spAutoFit/>
          </a:bodyPr>
          <a:lstStyle/>
          <a:p>
            <a:pPr algn="ctr"/>
            <a:r>
              <a:rPr lang="it-IT" b="1" dirty="0">
                <a:solidFill>
                  <a:srgbClr val="6A758C"/>
                </a:solidFill>
                <a:latin typeface="Futura Bk BT" panose="020B0502020204020303"/>
              </a:rPr>
              <a:t>human granuloma</a:t>
            </a:r>
            <a:endParaRPr lang="en-US" b="1" dirty="0">
              <a:solidFill>
                <a:srgbClr val="6A758C"/>
              </a:solidFill>
              <a:latin typeface="Futura Bk BT" panose="020B0502020204020303"/>
            </a:endParaRPr>
          </a:p>
        </p:txBody>
      </p:sp>
      <p:sp>
        <p:nvSpPr>
          <p:cNvPr id="433" name="CasellaDiTesto 432">
            <a:extLst>
              <a:ext uri="{FF2B5EF4-FFF2-40B4-BE49-F238E27FC236}">
                <a16:creationId xmlns:a16="http://schemas.microsoft.com/office/drawing/2014/main" id="{F3CB7D00-E559-B10F-1992-18F40C0A1906}"/>
              </a:ext>
            </a:extLst>
          </p:cNvPr>
          <p:cNvSpPr txBox="1"/>
          <p:nvPr/>
        </p:nvSpPr>
        <p:spPr>
          <a:xfrm>
            <a:off x="21695270" y="19286428"/>
            <a:ext cx="1891592" cy="369332"/>
          </a:xfrm>
          <a:prstGeom prst="rect">
            <a:avLst/>
          </a:prstGeom>
          <a:noFill/>
        </p:spPr>
        <p:txBody>
          <a:bodyPr wrap="square" rtlCol="0">
            <a:spAutoFit/>
          </a:bodyPr>
          <a:lstStyle/>
          <a:p>
            <a:pPr algn="ctr"/>
            <a:r>
              <a:rPr lang="it-IT" b="1" dirty="0">
                <a:solidFill>
                  <a:srgbClr val="6A758C"/>
                </a:solidFill>
                <a:latin typeface="Futura Bk BT" panose="020B0502020204020303"/>
              </a:rPr>
              <a:t>human colon</a:t>
            </a:r>
            <a:endParaRPr lang="en-US" b="1" dirty="0">
              <a:solidFill>
                <a:srgbClr val="6A758C"/>
              </a:solidFill>
              <a:latin typeface="Futura Bk BT" panose="020B0502020204020303"/>
            </a:endParaRPr>
          </a:p>
        </p:txBody>
      </p:sp>
      <p:sp>
        <p:nvSpPr>
          <p:cNvPr id="434" name="CasellaDiTesto 433">
            <a:extLst>
              <a:ext uri="{FF2B5EF4-FFF2-40B4-BE49-F238E27FC236}">
                <a16:creationId xmlns:a16="http://schemas.microsoft.com/office/drawing/2014/main" id="{3EA4A0E6-DD7E-F1F7-4BD9-242B5E688F41}"/>
              </a:ext>
            </a:extLst>
          </p:cNvPr>
          <p:cNvSpPr txBox="1"/>
          <p:nvPr/>
        </p:nvSpPr>
        <p:spPr>
          <a:xfrm>
            <a:off x="26168302" y="19286428"/>
            <a:ext cx="2229482" cy="369332"/>
          </a:xfrm>
          <a:prstGeom prst="rect">
            <a:avLst/>
          </a:prstGeom>
          <a:noFill/>
        </p:spPr>
        <p:txBody>
          <a:bodyPr wrap="square" rtlCol="0">
            <a:spAutoFit/>
          </a:bodyPr>
          <a:lstStyle/>
          <a:p>
            <a:pPr algn="ctr"/>
            <a:r>
              <a:rPr lang="it-IT" b="1" dirty="0">
                <a:solidFill>
                  <a:srgbClr val="6A758C"/>
                </a:solidFill>
                <a:latin typeface="Futura Bk BT" panose="020B0502020204020303"/>
              </a:rPr>
              <a:t>human granuloma</a:t>
            </a:r>
            <a:endParaRPr lang="en-US" b="1" dirty="0">
              <a:solidFill>
                <a:srgbClr val="6A758C"/>
              </a:solidFill>
              <a:latin typeface="Futura Bk BT" panose="020B0502020204020303"/>
            </a:endParaRPr>
          </a:p>
        </p:txBody>
      </p:sp>
      <p:sp>
        <p:nvSpPr>
          <p:cNvPr id="435" name="CasellaDiTesto 434">
            <a:extLst>
              <a:ext uri="{FF2B5EF4-FFF2-40B4-BE49-F238E27FC236}">
                <a16:creationId xmlns:a16="http://schemas.microsoft.com/office/drawing/2014/main" id="{11241522-F419-242A-D03D-1794F92E3A44}"/>
              </a:ext>
            </a:extLst>
          </p:cNvPr>
          <p:cNvSpPr txBox="1"/>
          <p:nvPr/>
        </p:nvSpPr>
        <p:spPr>
          <a:xfrm>
            <a:off x="1779746" y="17317243"/>
            <a:ext cx="1891592" cy="369332"/>
          </a:xfrm>
          <a:prstGeom prst="rect">
            <a:avLst/>
          </a:prstGeom>
          <a:noFill/>
        </p:spPr>
        <p:txBody>
          <a:bodyPr wrap="square" rtlCol="0">
            <a:spAutoFit/>
          </a:bodyPr>
          <a:lstStyle/>
          <a:p>
            <a:pPr algn="ctr"/>
            <a:r>
              <a:rPr lang="it-IT" b="1" dirty="0">
                <a:solidFill>
                  <a:srgbClr val="6A758C"/>
                </a:solidFill>
                <a:latin typeface="Futura Bk BT" panose="020B0502020204020303"/>
              </a:rPr>
              <a:t>human colon</a:t>
            </a:r>
            <a:endParaRPr lang="en-US" b="1" dirty="0">
              <a:solidFill>
                <a:srgbClr val="6A758C"/>
              </a:solidFill>
              <a:latin typeface="Futura Bk BT" panose="020B0502020204020303"/>
            </a:endParaRPr>
          </a:p>
        </p:txBody>
      </p:sp>
      <p:sp>
        <p:nvSpPr>
          <p:cNvPr id="436" name="CasellaDiTesto 435">
            <a:extLst>
              <a:ext uri="{FF2B5EF4-FFF2-40B4-BE49-F238E27FC236}">
                <a16:creationId xmlns:a16="http://schemas.microsoft.com/office/drawing/2014/main" id="{F4C326C0-646B-F5F2-ABD3-CF9DD073BBC7}"/>
              </a:ext>
            </a:extLst>
          </p:cNvPr>
          <p:cNvSpPr txBox="1"/>
          <p:nvPr/>
        </p:nvSpPr>
        <p:spPr>
          <a:xfrm>
            <a:off x="6516291" y="17317243"/>
            <a:ext cx="2229482" cy="369332"/>
          </a:xfrm>
          <a:prstGeom prst="rect">
            <a:avLst/>
          </a:prstGeom>
          <a:noFill/>
        </p:spPr>
        <p:txBody>
          <a:bodyPr wrap="square" rtlCol="0">
            <a:spAutoFit/>
          </a:bodyPr>
          <a:lstStyle/>
          <a:p>
            <a:pPr algn="ctr"/>
            <a:r>
              <a:rPr lang="it-IT" b="1" dirty="0">
                <a:solidFill>
                  <a:srgbClr val="6A758C"/>
                </a:solidFill>
                <a:latin typeface="Futura Bk BT" panose="020B0502020204020303"/>
              </a:rPr>
              <a:t>human granuloma</a:t>
            </a:r>
            <a:endParaRPr lang="en-US" b="1" dirty="0">
              <a:solidFill>
                <a:srgbClr val="6A758C"/>
              </a:solidFill>
              <a:latin typeface="Futura Bk BT" panose="020B0502020204020303"/>
            </a:endParaRPr>
          </a:p>
        </p:txBody>
      </p:sp>
      <p:sp>
        <p:nvSpPr>
          <p:cNvPr id="437" name="CasellaDiTesto 436">
            <a:extLst>
              <a:ext uri="{FF2B5EF4-FFF2-40B4-BE49-F238E27FC236}">
                <a16:creationId xmlns:a16="http://schemas.microsoft.com/office/drawing/2014/main" id="{04A026A5-F603-50BB-0209-23355FBAC94B}"/>
              </a:ext>
            </a:extLst>
          </p:cNvPr>
          <p:cNvSpPr txBox="1"/>
          <p:nvPr/>
        </p:nvSpPr>
        <p:spPr>
          <a:xfrm>
            <a:off x="24985581" y="26483830"/>
            <a:ext cx="1108932" cy="352142"/>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438" name="CasellaDiTesto 437">
            <a:extLst>
              <a:ext uri="{FF2B5EF4-FFF2-40B4-BE49-F238E27FC236}">
                <a16:creationId xmlns:a16="http://schemas.microsoft.com/office/drawing/2014/main" id="{58BE8F62-79A6-FC12-3659-AE9851C81149}"/>
              </a:ext>
            </a:extLst>
          </p:cNvPr>
          <p:cNvSpPr txBox="1"/>
          <p:nvPr/>
        </p:nvSpPr>
        <p:spPr>
          <a:xfrm>
            <a:off x="25948381" y="26477688"/>
            <a:ext cx="1108932" cy="352142"/>
          </a:xfrm>
          <a:prstGeom prst="rect">
            <a:avLst/>
          </a:prstGeom>
          <a:noFill/>
        </p:spPr>
        <p:txBody>
          <a:bodyPr wrap="square" rtlCol="0">
            <a:spAutoFit/>
          </a:bodyPr>
          <a:lstStyle/>
          <a:p>
            <a:pPr algn="ctr"/>
            <a:r>
              <a:rPr lang="it-IT" sz="1400" dirty="0">
                <a:latin typeface="Futura Bk BT" panose="020B0502020204020303"/>
              </a:rPr>
              <a:t>50</a:t>
            </a:r>
            <a:endParaRPr lang="en-US" sz="1400" dirty="0">
              <a:latin typeface="Futura Bk BT" panose="020B0502020204020303"/>
            </a:endParaRPr>
          </a:p>
        </p:txBody>
      </p:sp>
      <p:sp>
        <p:nvSpPr>
          <p:cNvPr id="439" name="CasellaDiTesto 438">
            <a:extLst>
              <a:ext uri="{FF2B5EF4-FFF2-40B4-BE49-F238E27FC236}">
                <a16:creationId xmlns:a16="http://schemas.microsoft.com/office/drawing/2014/main" id="{128ADEFD-A3DC-E287-C5BE-8A5651582383}"/>
              </a:ext>
            </a:extLst>
          </p:cNvPr>
          <p:cNvSpPr txBox="1"/>
          <p:nvPr/>
        </p:nvSpPr>
        <p:spPr>
          <a:xfrm>
            <a:off x="26856185" y="26483830"/>
            <a:ext cx="1108932" cy="352142"/>
          </a:xfrm>
          <a:prstGeom prst="rect">
            <a:avLst/>
          </a:prstGeom>
          <a:noFill/>
        </p:spPr>
        <p:txBody>
          <a:bodyPr wrap="square" rtlCol="0">
            <a:spAutoFit/>
          </a:bodyPr>
          <a:lstStyle/>
          <a:p>
            <a:pPr algn="ctr"/>
            <a:r>
              <a:rPr lang="it-IT" sz="1400" dirty="0">
                <a:latin typeface="Futura Bk BT" panose="020B0502020204020303"/>
              </a:rPr>
              <a:t>100</a:t>
            </a:r>
            <a:endParaRPr lang="en-US" sz="1400" dirty="0">
              <a:latin typeface="Futura Bk BT" panose="020B0502020204020303"/>
            </a:endParaRPr>
          </a:p>
        </p:txBody>
      </p:sp>
      <p:sp>
        <p:nvSpPr>
          <p:cNvPr id="440" name="CasellaDiTesto 439">
            <a:extLst>
              <a:ext uri="{FF2B5EF4-FFF2-40B4-BE49-F238E27FC236}">
                <a16:creationId xmlns:a16="http://schemas.microsoft.com/office/drawing/2014/main" id="{C511C7C6-26BB-1A3E-7C1F-833A2EC5C56A}"/>
              </a:ext>
            </a:extLst>
          </p:cNvPr>
          <p:cNvSpPr txBox="1"/>
          <p:nvPr/>
        </p:nvSpPr>
        <p:spPr>
          <a:xfrm>
            <a:off x="27818872" y="26483830"/>
            <a:ext cx="1108932" cy="352142"/>
          </a:xfrm>
          <a:prstGeom prst="rect">
            <a:avLst/>
          </a:prstGeom>
          <a:noFill/>
        </p:spPr>
        <p:txBody>
          <a:bodyPr wrap="square" rtlCol="0">
            <a:spAutoFit/>
          </a:bodyPr>
          <a:lstStyle/>
          <a:p>
            <a:pPr algn="ctr"/>
            <a:r>
              <a:rPr lang="it-IT" sz="1400" dirty="0">
                <a:latin typeface="Futura Bk BT" panose="020B0502020204020303"/>
              </a:rPr>
              <a:t>150</a:t>
            </a:r>
            <a:endParaRPr lang="en-US" sz="1400" dirty="0">
              <a:latin typeface="Futura Bk BT" panose="020B0502020204020303"/>
            </a:endParaRPr>
          </a:p>
        </p:txBody>
      </p:sp>
      <p:sp>
        <p:nvSpPr>
          <p:cNvPr id="441" name="CasellaDiTesto 440">
            <a:extLst>
              <a:ext uri="{FF2B5EF4-FFF2-40B4-BE49-F238E27FC236}">
                <a16:creationId xmlns:a16="http://schemas.microsoft.com/office/drawing/2014/main" id="{B55AE014-E23E-0026-A381-355682E8D5F7}"/>
              </a:ext>
            </a:extLst>
          </p:cNvPr>
          <p:cNvSpPr txBox="1"/>
          <p:nvPr/>
        </p:nvSpPr>
        <p:spPr>
          <a:xfrm>
            <a:off x="28732957" y="26468890"/>
            <a:ext cx="1108932" cy="352142"/>
          </a:xfrm>
          <a:prstGeom prst="rect">
            <a:avLst/>
          </a:prstGeom>
          <a:noFill/>
        </p:spPr>
        <p:txBody>
          <a:bodyPr wrap="square" rtlCol="0">
            <a:spAutoFit/>
          </a:bodyPr>
          <a:lstStyle/>
          <a:p>
            <a:pPr algn="ctr"/>
            <a:r>
              <a:rPr lang="it-IT" sz="1400" dirty="0">
                <a:latin typeface="Futura Bk BT" panose="020B0502020204020303"/>
              </a:rPr>
              <a:t>200</a:t>
            </a:r>
            <a:endParaRPr lang="en-US" sz="1400" dirty="0">
              <a:latin typeface="Futura Bk BT" panose="020B0502020204020303"/>
            </a:endParaRPr>
          </a:p>
        </p:txBody>
      </p:sp>
      <p:sp>
        <p:nvSpPr>
          <p:cNvPr id="442" name="CasellaDiTesto 441">
            <a:extLst>
              <a:ext uri="{FF2B5EF4-FFF2-40B4-BE49-F238E27FC236}">
                <a16:creationId xmlns:a16="http://schemas.microsoft.com/office/drawing/2014/main" id="{D5D45640-10DC-07C6-7AAF-9BC4C721C751}"/>
              </a:ext>
            </a:extLst>
          </p:cNvPr>
          <p:cNvSpPr txBox="1"/>
          <p:nvPr/>
        </p:nvSpPr>
        <p:spPr>
          <a:xfrm>
            <a:off x="24706446" y="26124288"/>
            <a:ext cx="1108932" cy="352142"/>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443" name="CasellaDiTesto 442">
            <a:extLst>
              <a:ext uri="{FF2B5EF4-FFF2-40B4-BE49-F238E27FC236}">
                <a16:creationId xmlns:a16="http://schemas.microsoft.com/office/drawing/2014/main" id="{CD14350E-87F6-5583-3EEF-90665E095E79}"/>
              </a:ext>
            </a:extLst>
          </p:cNvPr>
          <p:cNvSpPr txBox="1"/>
          <p:nvPr/>
        </p:nvSpPr>
        <p:spPr>
          <a:xfrm>
            <a:off x="24479599" y="25071620"/>
            <a:ext cx="1108932" cy="352142"/>
          </a:xfrm>
          <a:prstGeom prst="rect">
            <a:avLst/>
          </a:prstGeom>
          <a:noFill/>
        </p:spPr>
        <p:txBody>
          <a:bodyPr wrap="square" rtlCol="0">
            <a:spAutoFit/>
          </a:bodyPr>
          <a:lstStyle/>
          <a:p>
            <a:pPr algn="ctr"/>
            <a:r>
              <a:rPr lang="it-IT" sz="1400" dirty="0">
                <a:latin typeface="Futura Bk BT" panose="020B0502020204020303"/>
              </a:rPr>
              <a:t>25000</a:t>
            </a:r>
            <a:endParaRPr lang="en-US" sz="1400" dirty="0">
              <a:latin typeface="Futura Bk BT" panose="020B0502020204020303"/>
            </a:endParaRPr>
          </a:p>
        </p:txBody>
      </p:sp>
      <p:sp>
        <p:nvSpPr>
          <p:cNvPr id="444" name="CasellaDiTesto 443">
            <a:extLst>
              <a:ext uri="{FF2B5EF4-FFF2-40B4-BE49-F238E27FC236}">
                <a16:creationId xmlns:a16="http://schemas.microsoft.com/office/drawing/2014/main" id="{4996744C-2142-1360-5F13-178B6F26D3BD}"/>
              </a:ext>
            </a:extLst>
          </p:cNvPr>
          <p:cNvSpPr txBox="1"/>
          <p:nvPr/>
        </p:nvSpPr>
        <p:spPr>
          <a:xfrm>
            <a:off x="24482670" y="23995661"/>
            <a:ext cx="1108932" cy="352142"/>
          </a:xfrm>
          <a:prstGeom prst="rect">
            <a:avLst/>
          </a:prstGeom>
          <a:noFill/>
        </p:spPr>
        <p:txBody>
          <a:bodyPr wrap="square" rtlCol="0">
            <a:spAutoFit/>
          </a:bodyPr>
          <a:lstStyle/>
          <a:p>
            <a:pPr algn="ctr"/>
            <a:r>
              <a:rPr lang="it-IT" sz="1400" dirty="0">
                <a:latin typeface="Futura Bk BT" panose="020B0502020204020303"/>
              </a:rPr>
              <a:t>50000</a:t>
            </a:r>
            <a:endParaRPr lang="en-US" sz="1400" dirty="0">
              <a:latin typeface="Futura Bk BT" panose="020B0502020204020303"/>
            </a:endParaRPr>
          </a:p>
        </p:txBody>
      </p:sp>
      <p:sp>
        <p:nvSpPr>
          <p:cNvPr id="445" name="CasellaDiTesto 444">
            <a:extLst>
              <a:ext uri="{FF2B5EF4-FFF2-40B4-BE49-F238E27FC236}">
                <a16:creationId xmlns:a16="http://schemas.microsoft.com/office/drawing/2014/main" id="{44C1B363-D509-EB96-A911-DCCCCB79A00F}"/>
              </a:ext>
            </a:extLst>
          </p:cNvPr>
          <p:cNvSpPr txBox="1"/>
          <p:nvPr/>
        </p:nvSpPr>
        <p:spPr>
          <a:xfrm>
            <a:off x="24654793" y="23016259"/>
            <a:ext cx="1108932" cy="352142"/>
          </a:xfrm>
          <a:prstGeom prst="rect">
            <a:avLst/>
          </a:prstGeom>
          <a:noFill/>
        </p:spPr>
        <p:txBody>
          <a:bodyPr wrap="square" rtlCol="0">
            <a:spAutoFit/>
          </a:bodyPr>
          <a:lstStyle/>
          <a:p>
            <a:pPr algn="ctr"/>
            <a:r>
              <a:rPr lang="it-IT" sz="1400" dirty="0">
                <a:latin typeface="Futura Bk BT" panose="020B0502020204020303"/>
              </a:rPr>
              <a:t>0</a:t>
            </a:r>
            <a:endParaRPr lang="en-US" sz="1400" dirty="0">
              <a:latin typeface="Futura Bk BT" panose="020B0502020204020303"/>
            </a:endParaRPr>
          </a:p>
        </p:txBody>
      </p:sp>
      <p:sp>
        <p:nvSpPr>
          <p:cNvPr id="446" name="CasellaDiTesto 445">
            <a:extLst>
              <a:ext uri="{FF2B5EF4-FFF2-40B4-BE49-F238E27FC236}">
                <a16:creationId xmlns:a16="http://schemas.microsoft.com/office/drawing/2014/main" id="{3BA5F4CC-F072-AF63-7B23-9E1DBF3C4B6C}"/>
              </a:ext>
            </a:extLst>
          </p:cNvPr>
          <p:cNvSpPr txBox="1"/>
          <p:nvPr/>
        </p:nvSpPr>
        <p:spPr>
          <a:xfrm>
            <a:off x="24426148" y="22220325"/>
            <a:ext cx="1108932" cy="307777"/>
          </a:xfrm>
          <a:prstGeom prst="rect">
            <a:avLst/>
          </a:prstGeom>
          <a:noFill/>
        </p:spPr>
        <p:txBody>
          <a:bodyPr wrap="square" rtlCol="0">
            <a:spAutoFit/>
          </a:bodyPr>
          <a:lstStyle/>
          <a:p>
            <a:pPr algn="ctr"/>
            <a:r>
              <a:rPr lang="it-IT" sz="1400" dirty="0">
                <a:latin typeface="Futura Bk BT" panose="020B0502020204020303"/>
              </a:rPr>
              <a:t>250000</a:t>
            </a:r>
            <a:endParaRPr lang="en-US" sz="1400" dirty="0">
              <a:latin typeface="Futura Bk BT" panose="020B0502020204020303"/>
            </a:endParaRPr>
          </a:p>
        </p:txBody>
      </p:sp>
      <p:sp>
        <p:nvSpPr>
          <p:cNvPr id="447" name="CasellaDiTesto 446">
            <a:extLst>
              <a:ext uri="{FF2B5EF4-FFF2-40B4-BE49-F238E27FC236}">
                <a16:creationId xmlns:a16="http://schemas.microsoft.com/office/drawing/2014/main" id="{41896B5C-94BC-95C6-D07F-59362493A42D}"/>
              </a:ext>
            </a:extLst>
          </p:cNvPr>
          <p:cNvSpPr txBox="1"/>
          <p:nvPr/>
        </p:nvSpPr>
        <p:spPr>
          <a:xfrm>
            <a:off x="24384359" y="21410921"/>
            <a:ext cx="1108932" cy="307777"/>
          </a:xfrm>
          <a:prstGeom prst="rect">
            <a:avLst/>
          </a:prstGeom>
          <a:noFill/>
        </p:spPr>
        <p:txBody>
          <a:bodyPr wrap="square" rtlCol="0">
            <a:spAutoFit/>
          </a:bodyPr>
          <a:lstStyle/>
          <a:p>
            <a:pPr algn="ctr"/>
            <a:r>
              <a:rPr lang="it-IT" sz="1400" dirty="0">
                <a:latin typeface="Futura Bk BT" panose="020B0502020204020303"/>
              </a:rPr>
              <a:t>500000</a:t>
            </a:r>
            <a:endParaRPr lang="en-US" sz="1400" dirty="0">
              <a:latin typeface="Futura Bk BT" panose="020B0502020204020303"/>
            </a:endParaRPr>
          </a:p>
        </p:txBody>
      </p:sp>
      <p:sp>
        <p:nvSpPr>
          <p:cNvPr id="448" name="CasellaDiTesto 447">
            <a:extLst>
              <a:ext uri="{FF2B5EF4-FFF2-40B4-BE49-F238E27FC236}">
                <a16:creationId xmlns:a16="http://schemas.microsoft.com/office/drawing/2014/main" id="{FECAF589-5671-1607-9480-566FA5C9CA30}"/>
              </a:ext>
            </a:extLst>
          </p:cNvPr>
          <p:cNvSpPr txBox="1"/>
          <p:nvPr/>
        </p:nvSpPr>
        <p:spPr>
          <a:xfrm>
            <a:off x="24424257" y="20614208"/>
            <a:ext cx="1108932" cy="307777"/>
          </a:xfrm>
          <a:prstGeom prst="rect">
            <a:avLst/>
          </a:prstGeom>
          <a:noFill/>
        </p:spPr>
        <p:txBody>
          <a:bodyPr wrap="square" rtlCol="0">
            <a:spAutoFit/>
          </a:bodyPr>
          <a:lstStyle/>
          <a:p>
            <a:pPr algn="ctr"/>
            <a:r>
              <a:rPr lang="it-IT" sz="1400" dirty="0">
                <a:latin typeface="Futura Bk BT" panose="020B0502020204020303"/>
              </a:rPr>
              <a:t>750000</a:t>
            </a:r>
            <a:endParaRPr lang="en-US" sz="1400" dirty="0">
              <a:latin typeface="Futura Bk BT" panose="020B0502020204020303"/>
            </a:endParaRPr>
          </a:p>
        </p:txBody>
      </p:sp>
      <p:sp>
        <p:nvSpPr>
          <p:cNvPr id="449" name="CasellaDiTesto 448">
            <a:extLst>
              <a:ext uri="{FF2B5EF4-FFF2-40B4-BE49-F238E27FC236}">
                <a16:creationId xmlns:a16="http://schemas.microsoft.com/office/drawing/2014/main" id="{0366FD55-F665-3563-F387-EE1C4A8FC95A}"/>
              </a:ext>
            </a:extLst>
          </p:cNvPr>
          <p:cNvSpPr txBox="1"/>
          <p:nvPr/>
        </p:nvSpPr>
        <p:spPr>
          <a:xfrm>
            <a:off x="24377586" y="19838995"/>
            <a:ext cx="1108932" cy="307777"/>
          </a:xfrm>
          <a:prstGeom prst="rect">
            <a:avLst/>
          </a:prstGeom>
          <a:noFill/>
        </p:spPr>
        <p:txBody>
          <a:bodyPr wrap="square" rtlCol="0">
            <a:spAutoFit/>
          </a:bodyPr>
          <a:lstStyle/>
          <a:p>
            <a:pPr algn="ctr"/>
            <a:r>
              <a:rPr lang="it-IT" sz="1400" dirty="0">
                <a:latin typeface="Futura Bk BT" panose="020B0502020204020303"/>
              </a:rPr>
              <a:t>1000000</a:t>
            </a:r>
            <a:endParaRPr lang="en-US" sz="1400" dirty="0">
              <a:latin typeface="Futura Bk BT" panose="020B0502020204020303"/>
            </a:endParaRPr>
          </a:p>
        </p:txBody>
      </p:sp>
    </p:spTree>
    <p:extLst>
      <p:ext uri="{BB962C8B-B14F-4D97-AF65-F5344CB8AC3E}">
        <p14:creationId xmlns:p14="http://schemas.microsoft.com/office/powerpoint/2010/main" val="3718266081"/>
      </p:ext>
    </p:extLst>
  </p:cSld>
  <p:clrMapOvr>
    <a:masterClrMapping/>
  </p:clrMapOvr>
</p:sld>
</file>

<file path=ppt/theme/theme1.xml><?xml version="1.0" encoding="utf-8"?>
<a:theme xmlns:a="http://schemas.openxmlformats.org/drawingml/2006/main" name="Tema di Office">
  <a:themeElements>
    <a:clrScheme name="Tema di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i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i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0A30CFA33DB31749824DBC223138499A" ma:contentTypeVersion="11" ma:contentTypeDescription="Creare un nuovo documento." ma:contentTypeScope="" ma:versionID="9811aa4e8d3ee9c13325f68f697e8054">
  <xsd:schema xmlns:xsd="http://www.w3.org/2001/XMLSchema" xmlns:xs="http://www.w3.org/2001/XMLSchema" xmlns:p="http://schemas.microsoft.com/office/2006/metadata/properties" xmlns:ns2="8be74a74-62fe-4f37-9bf3-26030632685c" xmlns:ns3="f4cdcfb4-b651-4a6b-b34c-0bd8ee173c6e" targetNamespace="http://schemas.microsoft.com/office/2006/metadata/properties" ma:root="true" ma:fieldsID="ce97bc726f07c6efa622f41997f84a92" ns2:_="" ns3:_="">
    <xsd:import namespace="8be74a74-62fe-4f37-9bf3-26030632685c"/>
    <xsd:import namespace="f4cdcfb4-b651-4a6b-b34c-0bd8ee173c6e"/>
    <xsd:element name="properties">
      <xsd:complexType>
        <xsd:sequence>
          <xsd:element name="documentManagement">
            <xsd:complexType>
              <xsd:all>
                <xsd:element ref="ns2:lcf76f155ced4ddcb4097134ff3c332f" minOccurs="0"/>
                <xsd:element ref="ns3:TaxCatchAll" minOccurs="0"/>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be74a74-62fe-4f37-9bf3-26030632685c" elementFormDefault="qualified">
    <xsd:import namespace="http://schemas.microsoft.com/office/2006/documentManagement/types"/>
    <xsd:import namespace="http://schemas.microsoft.com/office/infopath/2007/PartnerControls"/>
    <xsd:element name="lcf76f155ced4ddcb4097134ff3c332f" ma:index="9" nillable="true" ma:taxonomy="true" ma:internalName="lcf76f155ced4ddcb4097134ff3c332f" ma:taxonomyFieldName="MediaServiceImageTags" ma:displayName="Tag immagine" ma:readOnly="false" ma:fieldId="{5cf76f15-5ced-4ddc-b409-7134ff3c332f}" ma:taxonomyMulti="true" ma:sspId="a51b1ebe-0035-4cd3-9313-8c7bd3a34167" ma:termSetId="09814cd3-568e-fe90-9814-8d621ff8fb84" ma:anchorId="fba54fb3-c3e1-fe81-a776-ca4b69148c4d" ma:open="true" ma:isKeyword="false">
      <xsd:complexType>
        <xsd:sequence>
          <xsd:element ref="pc:Terms" minOccurs="0" maxOccurs="1"/>
        </xsd:sequence>
      </xsd:complexType>
    </xsd:element>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4cdcfb4-b651-4a6b-b34c-0bd8ee173c6e"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d31742cf-7d69-4305-acdc-f89dac1f4ffd}" ma:internalName="TaxCatchAll" ma:showField="CatchAllData" ma:web="f4cdcfb4-b651-4a6b-b34c-0bd8ee173c6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be74a74-62fe-4f37-9bf3-26030632685c">
      <Terms xmlns="http://schemas.microsoft.com/office/infopath/2007/PartnerControls"/>
    </lcf76f155ced4ddcb4097134ff3c332f>
    <TaxCatchAll xmlns="f4cdcfb4-b651-4a6b-b34c-0bd8ee173c6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52DBB9-2144-4FD9-ADE7-2B0A435EE0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be74a74-62fe-4f37-9bf3-26030632685c"/>
    <ds:schemaRef ds:uri="f4cdcfb4-b651-4a6b-b34c-0bd8ee173c6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5136483-234F-43FC-9EC5-DFE24D03ABC6}">
  <ds:schemaRefs>
    <ds:schemaRef ds:uri="f4cdcfb4-b651-4a6b-b34c-0bd8ee173c6e"/>
    <ds:schemaRef ds:uri="http://purl.org/dc/dcmitype/"/>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8be74a74-62fe-4f37-9bf3-26030632685c"/>
    <ds:schemaRef ds:uri="http://schemas.microsoft.com/office/2006/metadata/properties"/>
    <ds:schemaRef ds:uri="http://www.w3.org/XML/1998/namespace"/>
    <ds:schemaRef ds:uri="http://purl.org/dc/terms/"/>
  </ds:schemaRefs>
</ds:datastoreItem>
</file>

<file path=customXml/itemProps3.xml><?xml version="1.0" encoding="utf-8"?>
<ds:datastoreItem xmlns:ds="http://schemas.openxmlformats.org/officeDocument/2006/customXml" ds:itemID="{26F4ABB6-D4F0-4C33-9243-F0D74D521A89}">
  <ds:schemaRefs>
    <ds:schemaRef ds:uri="http://schemas.microsoft.com/sharepoint/v3/contenttype/forms"/>
  </ds:schemaRefs>
</ds:datastoreItem>
</file>

<file path=docMetadata/LabelInfo.xml><?xml version="1.0" encoding="utf-8"?>
<clbl:labelList xmlns:clbl="http://schemas.microsoft.com/office/2020/mipLabelMetadata">
  <clbl:label id="{bd5051ae-6f73-49ef-8068-9c057c23955a}" enabled="0" method="" siteId="{bd5051ae-6f73-49ef-8068-9c057c23955a}" removed="1"/>
</clbl:labelList>
</file>

<file path=docProps/app.xml><?xml version="1.0" encoding="utf-8"?>
<Properties xmlns="http://schemas.openxmlformats.org/officeDocument/2006/extended-properties" xmlns:vt="http://schemas.openxmlformats.org/officeDocument/2006/docPropsVTypes">
  <Template>Office Theme</Template>
  <TotalTime>15990</TotalTime>
  <Words>969</Words>
  <Application>Microsoft Office PowerPoint</Application>
  <PresentationFormat>Custom</PresentationFormat>
  <Paragraphs>250</Paragraphs>
  <Slides>1</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Futura Bk BT</vt:lpstr>
      <vt:lpstr>Tema di Office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pierangela palmerini</dc:creator>
  <cp:lastModifiedBy>Luca Vedovelli</cp:lastModifiedBy>
  <cp:revision>156</cp:revision>
  <cp:lastPrinted>2024-05-10T08:17:13Z</cp:lastPrinted>
  <dcterms:created xsi:type="dcterms:W3CDTF">2024-04-24T16:42:42Z</dcterms:created>
  <dcterms:modified xsi:type="dcterms:W3CDTF">2025-03-31T17:49:48Z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0x0101000A30CFA33DB31749824DBC223138499A</vt:lpwstr>
  </property>
  <property fmtid="{D5CDD505-2E9C-101B-9397-08002B2CF9AE}" pid="3" name="MediaServiceImageTags">
    <vt:lpwstr/>
  </property>
</Properties>
</file>